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7" r:id="rId3"/>
    <p:sldId id="275" r:id="rId4"/>
    <p:sldId id="282" r:id="rId5"/>
    <p:sldId id="280" r:id="rId6"/>
    <p:sldId id="283" r:id="rId7"/>
    <p:sldId id="279" r:id="rId8"/>
    <p:sldId id="263" r:id="rId9"/>
    <p:sldId id="273" r:id="rId10"/>
    <p:sldId id="286" r:id="rId11"/>
    <p:sldId id="267" r:id="rId12"/>
    <p:sldId id="285" r:id="rId13"/>
    <p:sldId id="287" r:id="rId14"/>
    <p:sldId id="28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538" autoAdjust="0"/>
  </p:normalViewPr>
  <p:slideViewPr>
    <p:cSldViewPr snapToGrid="0">
      <p:cViewPr varScale="1">
        <p:scale>
          <a:sx n="44" d="100"/>
          <a:sy n="44" d="100"/>
        </p:scale>
        <p:origin x="1524"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D50B5-BA41-4898-9B7D-3D518AA3D2C4}" type="doc">
      <dgm:prSet loTypeId="urn:microsoft.com/office/officeart/2018/5/layout/IconLeafLabelList" loCatId="icon" qsTypeId="urn:microsoft.com/office/officeart/2005/8/quickstyle/simple1" qsCatId="simple" csTypeId="urn:microsoft.com/office/officeart/2005/8/colors/colorful4" csCatId="colorful" phldr="1"/>
      <dgm:spPr/>
      <dgm:t>
        <a:bodyPr/>
        <a:lstStyle/>
        <a:p>
          <a:endParaRPr lang="en-US"/>
        </a:p>
      </dgm:t>
    </dgm:pt>
    <dgm:pt modelId="{E01476DD-1C89-4840-BE31-255EE74F5287}">
      <dgm:prSet custT="1"/>
      <dgm:spPr/>
      <dgm:t>
        <a:bodyPr/>
        <a:lstStyle/>
        <a:p>
          <a:pPr algn="l">
            <a:lnSpc>
              <a:spcPct val="100000"/>
            </a:lnSpc>
            <a:defRPr cap="all"/>
          </a:pPr>
          <a:r>
            <a:rPr lang="en-US" sz="2000" b="0" dirty="0"/>
            <a:t>Guidance is fragmented</a:t>
          </a:r>
        </a:p>
      </dgm:t>
    </dgm:pt>
    <dgm:pt modelId="{9BB83C68-992B-4EA0-A564-E18F0132E351}" type="parTrans" cxnId="{6A87F37E-761F-4936-BF3B-CE8014508165}">
      <dgm:prSet/>
      <dgm:spPr/>
      <dgm:t>
        <a:bodyPr/>
        <a:lstStyle/>
        <a:p>
          <a:endParaRPr lang="en-US"/>
        </a:p>
      </dgm:t>
    </dgm:pt>
    <dgm:pt modelId="{950CF0E0-98B4-420D-94EA-C8660238E492}" type="sibTrans" cxnId="{6A87F37E-761F-4936-BF3B-CE8014508165}">
      <dgm:prSet/>
      <dgm:spPr/>
      <dgm:t>
        <a:bodyPr/>
        <a:lstStyle/>
        <a:p>
          <a:endParaRPr lang="en-US"/>
        </a:p>
      </dgm:t>
    </dgm:pt>
    <dgm:pt modelId="{782568AD-F753-4D9A-8FE2-D6EF8B08C47F}">
      <dgm:prSet custT="1"/>
      <dgm:spPr/>
      <dgm:t>
        <a:bodyPr/>
        <a:lstStyle/>
        <a:p>
          <a:pPr algn="l">
            <a:lnSpc>
              <a:spcPct val="100000"/>
            </a:lnSpc>
            <a:defRPr cap="all"/>
          </a:pPr>
          <a:r>
            <a:rPr lang="en-US" sz="2000" b="0" dirty="0"/>
            <a:t>Routines are hard to follow</a:t>
          </a:r>
        </a:p>
      </dgm:t>
    </dgm:pt>
    <dgm:pt modelId="{00A3F434-2B97-4EC5-965A-5DA17F4418E7}" type="parTrans" cxnId="{0C6C72A0-E979-4161-AF8C-0EC63BE25C0D}">
      <dgm:prSet/>
      <dgm:spPr/>
      <dgm:t>
        <a:bodyPr/>
        <a:lstStyle/>
        <a:p>
          <a:endParaRPr lang="en-US"/>
        </a:p>
      </dgm:t>
    </dgm:pt>
    <dgm:pt modelId="{FB6ED662-0039-4F56-B87A-4F00D6BBB103}" type="sibTrans" cxnId="{0C6C72A0-E979-4161-AF8C-0EC63BE25C0D}">
      <dgm:prSet/>
      <dgm:spPr/>
      <dgm:t>
        <a:bodyPr/>
        <a:lstStyle/>
        <a:p>
          <a:endParaRPr lang="en-US"/>
        </a:p>
      </dgm:t>
    </dgm:pt>
    <dgm:pt modelId="{01C3821C-B97A-44CD-B0BF-266D295FA841}">
      <dgm:prSet custT="1"/>
      <dgm:spPr/>
      <dgm:t>
        <a:bodyPr/>
        <a:lstStyle/>
        <a:p>
          <a:pPr algn="l">
            <a:lnSpc>
              <a:spcPct val="100000"/>
            </a:lnSpc>
            <a:defRPr cap="all"/>
          </a:pPr>
          <a:r>
            <a:rPr lang="en-US" sz="2000" b="0" dirty="0"/>
            <a:t>and support often feels out of reach.</a:t>
          </a:r>
        </a:p>
      </dgm:t>
    </dgm:pt>
    <dgm:pt modelId="{A1CF2831-045E-46B9-B425-438E47C1E222}" type="parTrans" cxnId="{8BA84935-7376-4CE9-B325-AEF59B67AD17}">
      <dgm:prSet/>
      <dgm:spPr/>
      <dgm:t>
        <a:bodyPr/>
        <a:lstStyle/>
        <a:p>
          <a:endParaRPr lang="en-US"/>
        </a:p>
      </dgm:t>
    </dgm:pt>
    <dgm:pt modelId="{97D605C0-79BE-47EE-B188-F1E334E328C7}" type="sibTrans" cxnId="{8BA84935-7376-4CE9-B325-AEF59B67AD17}">
      <dgm:prSet/>
      <dgm:spPr/>
      <dgm:t>
        <a:bodyPr/>
        <a:lstStyle/>
        <a:p>
          <a:endParaRPr lang="en-US"/>
        </a:p>
      </dgm:t>
    </dgm:pt>
    <dgm:pt modelId="{B07040B0-9726-4A6C-9DAB-052E22BE0F28}" type="pres">
      <dgm:prSet presAssocID="{A1ED50B5-BA41-4898-9B7D-3D518AA3D2C4}" presName="root" presStyleCnt="0">
        <dgm:presLayoutVars>
          <dgm:dir/>
          <dgm:resizeHandles val="exact"/>
        </dgm:presLayoutVars>
      </dgm:prSet>
      <dgm:spPr/>
    </dgm:pt>
    <dgm:pt modelId="{4416F257-02A5-4EDD-8F46-31A9C9973828}" type="pres">
      <dgm:prSet presAssocID="{E01476DD-1C89-4840-BE31-255EE74F5287}" presName="compNode" presStyleCnt="0"/>
      <dgm:spPr/>
    </dgm:pt>
    <dgm:pt modelId="{ED494580-92FE-4C7C-9AA5-22A2A91DE6D1}" type="pres">
      <dgm:prSet presAssocID="{E01476DD-1C89-4840-BE31-255EE74F5287}" presName="iconBgRect" presStyleLbl="bgShp" presStyleIdx="0" presStyleCnt="3" custLinFactNeighborX="-33161" custLinFactNeighborY="20002"/>
      <dgm:spPr>
        <a:prstGeom prst="round2DiagRect">
          <a:avLst>
            <a:gd name="adj1" fmla="val 29727"/>
            <a:gd name="adj2" fmla="val 0"/>
          </a:avLst>
        </a:prstGeom>
      </dgm:spPr>
    </dgm:pt>
    <dgm:pt modelId="{A2B38065-3566-4AB2-B1D4-DDF7793A698D}" type="pres">
      <dgm:prSet presAssocID="{E01476DD-1C89-4840-BE31-255EE74F5287}" presName="iconRect" presStyleLbl="node1" presStyleIdx="0" presStyleCnt="3" custLinFactNeighborX="-57252" custLinFactNeighborY="2963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utline"/>
        </a:ext>
      </dgm:extLst>
    </dgm:pt>
    <dgm:pt modelId="{456BCE11-89D7-4F23-BE71-4AA550922DBF}" type="pres">
      <dgm:prSet presAssocID="{E01476DD-1C89-4840-BE31-255EE74F5287}" presName="spaceRect" presStyleCnt="0"/>
      <dgm:spPr/>
    </dgm:pt>
    <dgm:pt modelId="{2802BCA4-3439-495B-829D-570EFEC1F8E4}" type="pres">
      <dgm:prSet presAssocID="{E01476DD-1C89-4840-BE31-255EE74F5287}" presName="textRect" presStyleLbl="revTx" presStyleIdx="0" presStyleCnt="3" custScaleY="84614" custLinFactY="-57082" custLinFactNeighborX="70018" custLinFactNeighborY="-100000">
        <dgm:presLayoutVars>
          <dgm:chMax val="1"/>
          <dgm:chPref val="1"/>
        </dgm:presLayoutVars>
      </dgm:prSet>
      <dgm:spPr/>
    </dgm:pt>
    <dgm:pt modelId="{18739D3D-3BEC-422E-A448-B953EA9607A6}" type="pres">
      <dgm:prSet presAssocID="{950CF0E0-98B4-420D-94EA-C8660238E492}" presName="sibTrans" presStyleCnt="0"/>
      <dgm:spPr/>
    </dgm:pt>
    <dgm:pt modelId="{F5AA65F0-C531-4444-80FA-17A0B21332D1}" type="pres">
      <dgm:prSet presAssocID="{782568AD-F753-4D9A-8FE2-D6EF8B08C47F}" presName="compNode" presStyleCnt="0"/>
      <dgm:spPr/>
    </dgm:pt>
    <dgm:pt modelId="{8047C1AE-0509-470A-97BE-83429AB84D24}" type="pres">
      <dgm:prSet presAssocID="{782568AD-F753-4D9A-8FE2-D6EF8B08C47F}" presName="iconBgRect" presStyleLbl="bgShp" presStyleIdx="1" presStyleCnt="3" custLinFactX="-100000" custLinFactY="48954" custLinFactNeighborX="-151470" custLinFactNeighborY="100000"/>
      <dgm:spPr>
        <a:prstGeom prst="round2DiagRect">
          <a:avLst>
            <a:gd name="adj1" fmla="val 29727"/>
            <a:gd name="adj2" fmla="val 0"/>
          </a:avLst>
        </a:prstGeom>
      </dgm:spPr>
    </dgm:pt>
    <dgm:pt modelId="{8887E73F-D42F-4ACB-9A8B-91668F014B16}" type="pres">
      <dgm:prSet presAssocID="{782568AD-F753-4D9A-8FE2-D6EF8B08C47F}" presName="iconRect" presStyleLbl="node1" presStyleIdx="1" presStyleCnt="3" custLinFactX="-200000" custLinFactY="100000" custLinFactNeighborX="-232441" custLinFactNeighborY="1614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B6CDB22E-7BE1-42B6-9699-00AA28A8A373}" type="pres">
      <dgm:prSet presAssocID="{782568AD-F753-4D9A-8FE2-D6EF8B08C47F}" presName="spaceRect" presStyleCnt="0"/>
      <dgm:spPr/>
    </dgm:pt>
    <dgm:pt modelId="{65BE55B4-F47C-4C76-8D8F-33AB12FCC115}" type="pres">
      <dgm:prSet presAssocID="{782568AD-F753-4D9A-8FE2-D6EF8B08C47F}" presName="textRect" presStyleLbl="revTx" presStyleIdx="1" presStyleCnt="3" custScaleX="127642" custLinFactNeighborX="-44549" custLinFactNeighborY="66003">
        <dgm:presLayoutVars>
          <dgm:chMax val="1"/>
          <dgm:chPref val="1"/>
        </dgm:presLayoutVars>
      </dgm:prSet>
      <dgm:spPr/>
    </dgm:pt>
    <dgm:pt modelId="{0252F833-6DA4-4793-BB2B-1ACBC433AC5C}" type="pres">
      <dgm:prSet presAssocID="{FB6ED662-0039-4F56-B87A-4F00D6BBB103}" presName="sibTrans" presStyleCnt="0"/>
      <dgm:spPr/>
    </dgm:pt>
    <dgm:pt modelId="{A47DB5CE-9900-4576-8EBC-90EFACF0F5F3}" type="pres">
      <dgm:prSet presAssocID="{01C3821C-B97A-44CD-B0BF-266D295FA841}" presName="compNode" presStyleCnt="0"/>
      <dgm:spPr/>
    </dgm:pt>
    <dgm:pt modelId="{A2BF4DF4-88CA-4BB1-A1D7-660F02AB0C11}" type="pres">
      <dgm:prSet presAssocID="{01C3821C-B97A-44CD-B0BF-266D295FA841}" presName="iconBgRect" presStyleLbl="bgShp" presStyleIdx="2" presStyleCnt="3" custLinFactX="-54257" custLinFactNeighborX="-100000" custLinFactNeighborY="49259"/>
      <dgm:spPr>
        <a:prstGeom prst="round2DiagRect">
          <a:avLst>
            <a:gd name="adj1" fmla="val 29727"/>
            <a:gd name="adj2" fmla="val 0"/>
          </a:avLst>
        </a:prstGeom>
      </dgm:spPr>
    </dgm:pt>
    <dgm:pt modelId="{C86FF07B-3F29-4F33-A96D-4B1128B017A7}" type="pres">
      <dgm:prSet presAssocID="{01C3821C-B97A-44CD-B0BF-266D295FA841}" presName="iconRect" presStyleLbl="node1" presStyleIdx="2" presStyleCnt="3" custLinFactX="-100000" custLinFactNeighborX="-166091" custLinFactNeighborY="788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70480722-E5B9-4151-B75D-6703B6344E23}" type="pres">
      <dgm:prSet presAssocID="{01C3821C-B97A-44CD-B0BF-266D295FA841}" presName="spaceRect" presStyleCnt="0"/>
      <dgm:spPr/>
    </dgm:pt>
    <dgm:pt modelId="{BC93424A-BA6F-46DE-9493-AF839377585B}" type="pres">
      <dgm:prSet presAssocID="{01C3821C-B97A-44CD-B0BF-266D295FA841}" presName="textRect" presStyleLbl="revTx" presStyleIdx="2" presStyleCnt="3" custScaleX="140217" custLinFactY="-9455" custLinFactNeighborX="16912" custLinFactNeighborY="-100000">
        <dgm:presLayoutVars>
          <dgm:chMax val="1"/>
          <dgm:chPref val="1"/>
        </dgm:presLayoutVars>
      </dgm:prSet>
      <dgm:spPr/>
    </dgm:pt>
  </dgm:ptLst>
  <dgm:cxnLst>
    <dgm:cxn modelId="{8BA84935-7376-4CE9-B325-AEF59B67AD17}" srcId="{A1ED50B5-BA41-4898-9B7D-3D518AA3D2C4}" destId="{01C3821C-B97A-44CD-B0BF-266D295FA841}" srcOrd="2" destOrd="0" parTransId="{A1CF2831-045E-46B9-B425-438E47C1E222}" sibTransId="{97D605C0-79BE-47EE-B188-F1E334E328C7}"/>
    <dgm:cxn modelId="{585BDF36-BB0D-4111-987C-F27D45896385}" type="presOf" srcId="{E01476DD-1C89-4840-BE31-255EE74F5287}" destId="{2802BCA4-3439-495B-829D-570EFEC1F8E4}" srcOrd="0" destOrd="0" presId="urn:microsoft.com/office/officeart/2018/5/layout/IconLeafLabelList"/>
    <dgm:cxn modelId="{05746C61-5401-4F5C-9A73-D126BB1F564A}" type="presOf" srcId="{782568AD-F753-4D9A-8FE2-D6EF8B08C47F}" destId="{65BE55B4-F47C-4C76-8D8F-33AB12FCC115}" srcOrd="0" destOrd="0" presId="urn:microsoft.com/office/officeart/2018/5/layout/IconLeafLabelList"/>
    <dgm:cxn modelId="{6A87F37E-761F-4936-BF3B-CE8014508165}" srcId="{A1ED50B5-BA41-4898-9B7D-3D518AA3D2C4}" destId="{E01476DD-1C89-4840-BE31-255EE74F5287}" srcOrd="0" destOrd="0" parTransId="{9BB83C68-992B-4EA0-A564-E18F0132E351}" sibTransId="{950CF0E0-98B4-420D-94EA-C8660238E492}"/>
    <dgm:cxn modelId="{556DCA7F-E770-4305-8902-53368D3FCCF0}" type="presOf" srcId="{A1ED50B5-BA41-4898-9B7D-3D518AA3D2C4}" destId="{B07040B0-9726-4A6C-9DAB-052E22BE0F28}" srcOrd="0" destOrd="0" presId="urn:microsoft.com/office/officeart/2018/5/layout/IconLeafLabelList"/>
    <dgm:cxn modelId="{81824C8A-A269-44CB-AD63-412350C6DB47}" type="presOf" srcId="{01C3821C-B97A-44CD-B0BF-266D295FA841}" destId="{BC93424A-BA6F-46DE-9493-AF839377585B}" srcOrd="0" destOrd="0" presId="urn:microsoft.com/office/officeart/2018/5/layout/IconLeafLabelList"/>
    <dgm:cxn modelId="{0C6C72A0-E979-4161-AF8C-0EC63BE25C0D}" srcId="{A1ED50B5-BA41-4898-9B7D-3D518AA3D2C4}" destId="{782568AD-F753-4D9A-8FE2-D6EF8B08C47F}" srcOrd="1" destOrd="0" parTransId="{00A3F434-2B97-4EC5-965A-5DA17F4418E7}" sibTransId="{FB6ED662-0039-4F56-B87A-4F00D6BBB103}"/>
    <dgm:cxn modelId="{ABBF8676-E5D0-4C34-AAD2-21A949C8ED4C}" type="presParOf" srcId="{B07040B0-9726-4A6C-9DAB-052E22BE0F28}" destId="{4416F257-02A5-4EDD-8F46-31A9C9973828}" srcOrd="0" destOrd="0" presId="urn:microsoft.com/office/officeart/2018/5/layout/IconLeafLabelList"/>
    <dgm:cxn modelId="{C3E900D3-280B-4F6E-98C7-F162298523D9}" type="presParOf" srcId="{4416F257-02A5-4EDD-8F46-31A9C9973828}" destId="{ED494580-92FE-4C7C-9AA5-22A2A91DE6D1}" srcOrd="0" destOrd="0" presId="urn:microsoft.com/office/officeart/2018/5/layout/IconLeafLabelList"/>
    <dgm:cxn modelId="{79E31752-AB10-4A5C-9560-8D9B7DA16888}" type="presParOf" srcId="{4416F257-02A5-4EDD-8F46-31A9C9973828}" destId="{A2B38065-3566-4AB2-B1D4-DDF7793A698D}" srcOrd="1" destOrd="0" presId="urn:microsoft.com/office/officeart/2018/5/layout/IconLeafLabelList"/>
    <dgm:cxn modelId="{6FAB6CFC-6916-415C-A336-9A5A0B1E9DBF}" type="presParOf" srcId="{4416F257-02A5-4EDD-8F46-31A9C9973828}" destId="{456BCE11-89D7-4F23-BE71-4AA550922DBF}" srcOrd="2" destOrd="0" presId="urn:microsoft.com/office/officeart/2018/5/layout/IconLeafLabelList"/>
    <dgm:cxn modelId="{459CEAC9-8053-43D9-9487-5FCB993E0D36}" type="presParOf" srcId="{4416F257-02A5-4EDD-8F46-31A9C9973828}" destId="{2802BCA4-3439-495B-829D-570EFEC1F8E4}" srcOrd="3" destOrd="0" presId="urn:microsoft.com/office/officeart/2018/5/layout/IconLeafLabelList"/>
    <dgm:cxn modelId="{BAA6DF12-71AD-4360-90A8-AB2E1807BA51}" type="presParOf" srcId="{B07040B0-9726-4A6C-9DAB-052E22BE0F28}" destId="{18739D3D-3BEC-422E-A448-B953EA9607A6}" srcOrd="1" destOrd="0" presId="urn:microsoft.com/office/officeart/2018/5/layout/IconLeafLabelList"/>
    <dgm:cxn modelId="{32D54D61-BC2F-4318-A259-84EBD297FF19}" type="presParOf" srcId="{B07040B0-9726-4A6C-9DAB-052E22BE0F28}" destId="{F5AA65F0-C531-4444-80FA-17A0B21332D1}" srcOrd="2" destOrd="0" presId="urn:microsoft.com/office/officeart/2018/5/layout/IconLeafLabelList"/>
    <dgm:cxn modelId="{B34A154A-081A-4E1D-BCAA-27CF7F6D5BD8}" type="presParOf" srcId="{F5AA65F0-C531-4444-80FA-17A0B21332D1}" destId="{8047C1AE-0509-470A-97BE-83429AB84D24}" srcOrd="0" destOrd="0" presId="urn:microsoft.com/office/officeart/2018/5/layout/IconLeafLabelList"/>
    <dgm:cxn modelId="{49C2C4DD-6FEE-4CD8-8CFF-D46C16C1A26A}" type="presParOf" srcId="{F5AA65F0-C531-4444-80FA-17A0B21332D1}" destId="{8887E73F-D42F-4ACB-9A8B-91668F014B16}" srcOrd="1" destOrd="0" presId="urn:microsoft.com/office/officeart/2018/5/layout/IconLeafLabelList"/>
    <dgm:cxn modelId="{45B32504-1120-4ACA-B1E8-C914D98C6CF2}" type="presParOf" srcId="{F5AA65F0-C531-4444-80FA-17A0B21332D1}" destId="{B6CDB22E-7BE1-42B6-9699-00AA28A8A373}" srcOrd="2" destOrd="0" presId="urn:microsoft.com/office/officeart/2018/5/layout/IconLeafLabelList"/>
    <dgm:cxn modelId="{3E64608A-F80E-4990-9D44-94CD464AEF0F}" type="presParOf" srcId="{F5AA65F0-C531-4444-80FA-17A0B21332D1}" destId="{65BE55B4-F47C-4C76-8D8F-33AB12FCC115}" srcOrd="3" destOrd="0" presId="urn:microsoft.com/office/officeart/2018/5/layout/IconLeafLabelList"/>
    <dgm:cxn modelId="{2A6D32AC-2991-4500-AED7-5C0A7233EAF3}" type="presParOf" srcId="{B07040B0-9726-4A6C-9DAB-052E22BE0F28}" destId="{0252F833-6DA4-4793-BB2B-1ACBC433AC5C}" srcOrd="3" destOrd="0" presId="urn:microsoft.com/office/officeart/2018/5/layout/IconLeafLabelList"/>
    <dgm:cxn modelId="{3403B2CA-586D-4321-8ECA-6313E21EC83A}" type="presParOf" srcId="{B07040B0-9726-4A6C-9DAB-052E22BE0F28}" destId="{A47DB5CE-9900-4576-8EBC-90EFACF0F5F3}" srcOrd="4" destOrd="0" presId="urn:microsoft.com/office/officeart/2018/5/layout/IconLeafLabelList"/>
    <dgm:cxn modelId="{AB57626D-D73E-492E-8510-D5766EC4B28D}" type="presParOf" srcId="{A47DB5CE-9900-4576-8EBC-90EFACF0F5F3}" destId="{A2BF4DF4-88CA-4BB1-A1D7-660F02AB0C11}" srcOrd="0" destOrd="0" presId="urn:microsoft.com/office/officeart/2018/5/layout/IconLeafLabelList"/>
    <dgm:cxn modelId="{0C0A4DB0-0FA3-42F2-A7E0-06F6040C2BAA}" type="presParOf" srcId="{A47DB5CE-9900-4576-8EBC-90EFACF0F5F3}" destId="{C86FF07B-3F29-4F33-A96D-4B1128B017A7}" srcOrd="1" destOrd="0" presId="urn:microsoft.com/office/officeart/2018/5/layout/IconLeafLabelList"/>
    <dgm:cxn modelId="{010DEFBA-3C08-40DD-A81B-C0E4374695FA}" type="presParOf" srcId="{A47DB5CE-9900-4576-8EBC-90EFACF0F5F3}" destId="{70480722-E5B9-4151-B75D-6703B6344E23}" srcOrd="2" destOrd="0" presId="urn:microsoft.com/office/officeart/2018/5/layout/IconLeafLabelList"/>
    <dgm:cxn modelId="{F8937C36-213A-41B8-827D-CD6AD7B0699B}" type="presParOf" srcId="{A47DB5CE-9900-4576-8EBC-90EFACF0F5F3}" destId="{BC93424A-BA6F-46DE-9493-AF839377585B}" srcOrd="3" destOrd="0" presId="urn:microsoft.com/office/officeart/2018/5/layout/IconLeaf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580-92FE-4C7C-9AA5-22A2A91DE6D1}">
      <dsp:nvSpPr>
        <dsp:cNvPr id="0" name=""/>
        <dsp:cNvSpPr/>
      </dsp:nvSpPr>
      <dsp:spPr>
        <a:xfrm>
          <a:off x="281688" y="398923"/>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38065-3566-4AB2-B1D4-DDF7793A698D}">
      <dsp:nvSpPr>
        <dsp:cNvPr id="0" name=""/>
        <dsp:cNvSpPr/>
      </dsp:nvSpPr>
      <dsp:spPr>
        <a:xfrm>
          <a:off x="533947" y="612535"/>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2BCA4-3439-495B-829D-570EFEC1F8E4}">
      <dsp:nvSpPr>
        <dsp:cNvPr id="0" name=""/>
        <dsp:cNvSpPr/>
      </dsp:nvSpPr>
      <dsp:spPr>
        <a:xfrm>
          <a:off x="1634709" y="634091"/>
          <a:ext cx="1912500" cy="60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Guidance is fragmented</a:t>
          </a:r>
        </a:p>
      </dsp:txBody>
      <dsp:txXfrm>
        <a:off x="1634709" y="634091"/>
        <a:ext cx="1912500" cy="601224"/>
      </dsp:txXfrm>
    </dsp:sp>
    <dsp:sp modelId="{8047C1AE-0509-470A-97BE-83429AB84D24}">
      <dsp:nvSpPr>
        <dsp:cNvPr id="0" name=""/>
        <dsp:cNvSpPr/>
      </dsp:nvSpPr>
      <dsp:spPr>
        <a:xfrm>
          <a:off x="246354" y="1875978"/>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7E73F-D42F-4ACB-9A8B-91668F014B16}">
      <dsp:nvSpPr>
        <dsp:cNvPr id="0" name=""/>
        <dsp:cNvSpPr/>
      </dsp:nvSpPr>
      <dsp:spPr>
        <a:xfrm>
          <a:off x="534039" y="2137230"/>
          <a:ext cx="669375" cy="669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E55B4-F47C-4C76-8D8F-33AB12FCC115}">
      <dsp:nvSpPr>
        <dsp:cNvPr id="0" name=""/>
        <dsp:cNvSpPr/>
      </dsp:nvSpPr>
      <dsp:spPr>
        <a:xfrm>
          <a:off x="1690803" y="2137227"/>
          <a:ext cx="2441153"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Routines are hard to follow</a:t>
          </a:r>
        </a:p>
      </dsp:txBody>
      <dsp:txXfrm>
        <a:off x="1690803" y="2137227"/>
        <a:ext cx="2441153" cy="710549"/>
      </dsp:txXfrm>
    </dsp:sp>
    <dsp:sp modelId="{A2BF4DF4-88CA-4BB1-A1D7-660F02AB0C11}">
      <dsp:nvSpPr>
        <dsp:cNvPr id="0" name=""/>
        <dsp:cNvSpPr/>
      </dsp:nvSpPr>
      <dsp:spPr>
        <a:xfrm>
          <a:off x="256872" y="3431586"/>
          <a:ext cx="1166625" cy="1166625"/>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F07B-3F29-4F33-A96D-4B1128B017A7}">
      <dsp:nvSpPr>
        <dsp:cNvPr id="0" name=""/>
        <dsp:cNvSpPr/>
      </dsp:nvSpPr>
      <dsp:spPr>
        <a:xfrm>
          <a:off x="523951" y="3633620"/>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3424A-BA6F-46DE-9493-AF839377585B}">
      <dsp:nvSpPr>
        <dsp:cNvPr id="0" name=""/>
        <dsp:cNvSpPr/>
      </dsp:nvSpPr>
      <dsp:spPr>
        <a:xfrm>
          <a:off x="1622402" y="3609186"/>
          <a:ext cx="2681650" cy="71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0" kern="1200" dirty="0"/>
            <a:t>and support often feels out of reach.</a:t>
          </a:r>
        </a:p>
      </dsp:txBody>
      <dsp:txXfrm>
        <a:off x="1622402" y="3609186"/>
        <a:ext cx="2681650" cy="71054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0A18-932D-47C2-B35C-99286E59AD2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FFC44-DC90-4EAA-A1F1-33F8C6684C39}" type="slidenum">
              <a:rPr lang="en-US" smtClean="0"/>
              <a:t>‹#›</a:t>
            </a:fld>
            <a:endParaRPr lang="en-US"/>
          </a:p>
        </p:txBody>
      </p:sp>
    </p:spTree>
    <p:extLst>
      <p:ext uri="{BB962C8B-B14F-4D97-AF65-F5344CB8AC3E}">
        <p14:creationId xmlns:p14="http://schemas.microsoft.com/office/powerpoint/2010/main" val="42499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books fall over each other (stack of books), and make a stack of books.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There </a:t>
            </a:r>
            <a:r>
              <a:rPr lang="en-US" sz="1200" dirty="0" err="1"/>
              <a:t>There</a:t>
            </a:r>
            <a:r>
              <a:rPr lang="en-US" sz="1200" dirty="0"/>
              <a:t> are many parenting books and guidelines on the market</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2</a:t>
            </a:fld>
            <a:endParaRPr lang="en-US"/>
          </a:p>
        </p:txBody>
      </p:sp>
    </p:spTree>
    <p:extLst>
      <p:ext uri="{BB962C8B-B14F-4D97-AF65-F5344CB8AC3E}">
        <p14:creationId xmlns:p14="http://schemas.microsoft.com/office/powerpoint/2010/main" val="242474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Need to zoom in every part of the dashboard when we are talking about it in the voice over </a:t>
            </a:r>
          </a:p>
          <a:p>
            <a:endParaRPr lang="en-US" dirty="0"/>
          </a:p>
          <a:p>
            <a:r>
              <a:rPr lang="en-US" dirty="0"/>
              <a:t>Voice over: Genex dashboard offers search and condition cards with source and confidence, at a glance visuals, and research lens including centers and top clinicians. Which helps families understand their child’s situation better and know what to ask their doctors. </a:t>
            </a:r>
          </a:p>
          <a:p>
            <a:r>
              <a:rPr lang="en-US" dirty="0"/>
              <a:t>And help providers to give feedback, modify </a:t>
            </a:r>
            <a:r>
              <a:rPr lang="en-US" dirty="0" err="1"/>
              <a:t>genex</a:t>
            </a:r>
            <a:r>
              <a:rPr lang="en-US" dirty="0"/>
              <a:t> suggestions, and stay connected. </a:t>
            </a:r>
          </a:p>
        </p:txBody>
      </p:sp>
      <p:sp>
        <p:nvSpPr>
          <p:cNvPr id="4" name="Slide Number Placeholder 3"/>
          <p:cNvSpPr>
            <a:spLocks noGrp="1"/>
          </p:cNvSpPr>
          <p:nvPr>
            <p:ph type="sldNum" sz="quarter" idx="5"/>
          </p:nvPr>
        </p:nvSpPr>
        <p:spPr/>
        <p:txBody>
          <a:bodyPr/>
          <a:lstStyle/>
          <a:p>
            <a:fld id="{CA1FFC44-DC90-4EAA-A1F1-33F8C6684C39}" type="slidenum">
              <a:rPr lang="en-US" smtClean="0"/>
              <a:t>12</a:t>
            </a:fld>
            <a:endParaRPr lang="en-US"/>
          </a:p>
        </p:txBody>
      </p:sp>
    </p:spTree>
    <p:extLst>
      <p:ext uri="{BB962C8B-B14F-4D97-AF65-F5344CB8AC3E}">
        <p14:creationId xmlns:p14="http://schemas.microsoft.com/office/powerpoint/2010/main" val="4470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over: if you are interested in the technology behind </a:t>
            </a:r>
            <a:r>
              <a:rPr lang="en-US" dirty="0" err="1"/>
              <a:t>genex</a:t>
            </a:r>
            <a:r>
              <a:rPr lang="en-US"/>
              <a:t> dashboard and app </a:t>
            </a:r>
          </a:p>
        </p:txBody>
      </p:sp>
      <p:sp>
        <p:nvSpPr>
          <p:cNvPr id="4" name="Slide Number Placeholder 3"/>
          <p:cNvSpPr>
            <a:spLocks noGrp="1"/>
          </p:cNvSpPr>
          <p:nvPr>
            <p:ph type="sldNum" sz="quarter" idx="5"/>
          </p:nvPr>
        </p:nvSpPr>
        <p:spPr/>
        <p:txBody>
          <a:bodyPr/>
          <a:lstStyle/>
          <a:p>
            <a:fld id="{CA1FFC44-DC90-4EAA-A1F1-33F8C6684C39}" type="slidenum">
              <a:rPr lang="en-US" smtClean="0"/>
              <a:t>13</a:t>
            </a:fld>
            <a:endParaRPr lang="en-US"/>
          </a:p>
        </p:txBody>
      </p:sp>
    </p:spTree>
    <p:extLst>
      <p:ext uri="{BB962C8B-B14F-4D97-AF65-F5344CB8AC3E}">
        <p14:creationId xmlns:p14="http://schemas.microsoft.com/office/powerpoint/2010/main" val="134227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B179-B95E-94A1-1E33-74C697B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DD93-0132-7D03-8E6B-37A85D525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B64AF-003D-94D0-285C-AAA34D6AEF95}"/>
              </a:ext>
            </a:extLst>
          </p:cNvPr>
          <p:cNvSpPr>
            <a:spLocks noGrp="1"/>
          </p:cNvSpPr>
          <p:nvPr>
            <p:ph type="body" idx="1"/>
          </p:nvPr>
        </p:nvSpPr>
        <p:spPr/>
        <p:txBody>
          <a:bodyPr/>
          <a:lstStyle/>
          <a:p>
            <a:r>
              <a:rPr lang="en-US" dirty="0"/>
              <a:t>Plot: The video plays and voice go over the voice over at the same time.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a:t>
            </a:r>
            <a:r>
              <a:rPr lang="en-US" sz="1200" dirty="0"/>
              <a:t>Together, we make care simpler, smarter, and supportive.</a:t>
            </a:r>
          </a:p>
          <a:p>
            <a:endParaRPr lang="en-US" dirty="0"/>
          </a:p>
        </p:txBody>
      </p:sp>
      <p:sp>
        <p:nvSpPr>
          <p:cNvPr id="4" name="Slide Number Placeholder 3">
            <a:extLst>
              <a:ext uri="{FF2B5EF4-FFF2-40B4-BE49-F238E27FC236}">
                <a16:creationId xmlns:a16="http://schemas.microsoft.com/office/drawing/2014/main" id="{2D528446-6C47-EFC0-0071-8A6FC54A3529}"/>
              </a:ext>
            </a:extLst>
          </p:cNvPr>
          <p:cNvSpPr>
            <a:spLocks noGrp="1"/>
          </p:cNvSpPr>
          <p:nvPr>
            <p:ph type="sldNum" sz="quarter" idx="5"/>
          </p:nvPr>
        </p:nvSpPr>
        <p:spPr/>
        <p:txBody>
          <a:bodyPr/>
          <a:lstStyle/>
          <a:p>
            <a:fld id="{CA1FFC44-DC90-4EAA-A1F1-33F8C6684C39}" type="slidenum">
              <a:rPr lang="en-US" smtClean="0"/>
              <a:t>14</a:t>
            </a:fld>
            <a:endParaRPr lang="en-US"/>
          </a:p>
        </p:txBody>
      </p:sp>
    </p:spTree>
    <p:extLst>
      <p:ext uri="{BB962C8B-B14F-4D97-AF65-F5344CB8AC3E}">
        <p14:creationId xmlns:p14="http://schemas.microsoft.com/office/powerpoint/2010/main" val="664790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test come one word at a time, and then Genex logo appears. </a:t>
            </a:r>
          </a:p>
          <a:p>
            <a:r>
              <a:rPr lang="en-US" dirty="0"/>
              <a:t>Voice over: Together we make care simpler, smarter and supportive. Genex, Genetics made practical. </a:t>
            </a:r>
          </a:p>
        </p:txBody>
      </p:sp>
      <p:sp>
        <p:nvSpPr>
          <p:cNvPr id="4" name="Slide Number Placeholder 3"/>
          <p:cNvSpPr>
            <a:spLocks noGrp="1"/>
          </p:cNvSpPr>
          <p:nvPr>
            <p:ph type="sldNum" sz="quarter" idx="5"/>
          </p:nvPr>
        </p:nvSpPr>
        <p:spPr/>
        <p:txBody>
          <a:bodyPr/>
          <a:lstStyle/>
          <a:p>
            <a:fld id="{CA1FFC44-DC90-4EAA-A1F1-33F8C6684C39}" type="slidenum">
              <a:rPr lang="en-US" smtClean="0"/>
              <a:t>15</a:t>
            </a:fld>
            <a:endParaRPr lang="en-US"/>
          </a:p>
        </p:txBody>
      </p:sp>
    </p:spTree>
    <p:extLst>
      <p:ext uri="{BB962C8B-B14F-4D97-AF65-F5344CB8AC3E}">
        <p14:creationId xmlns:p14="http://schemas.microsoft.com/office/powerpoint/2010/main" val="415213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1D46-74ED-C48F-7A5D-BDA35513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990D1-DE6A-9C18-D23F-3E67D1988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B3673-BE12-AFA4-5712-538FBFDDA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milestone bar appears, and those milestones get added one by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But typical parenting guidelines don’t fit every child, especially when genetic condition is in the picture. </a:t>
            </a:r>
          </a:p>
        </p:txBody>
      </p:sp>
      <p:sp>
        <p:nvSpPr>
          <p:cNvPr id="4" name="Slide Number Placeholder 3">
            <a:extLst>
              <a:ext uri="{FF2B5EF4-FFF2-40B4-BE49-F238E27FC236}">
                <a16:creationId xmlns:a16="http://schemas.microsoft.com/office/drawing/2014/main" id="{DD7477F8-9901-87B4-C66C-0A70576C826F}"/>
              </a:ext>
            </a:extLst>
          </p:cNvPr>
          <p:cNvSpPr>
            <a:spLocks noGrp="1"/>
          </p:cNvSpPr>
          <p:nvPr>
            <p:ph type="sldNum" sz="quarter" idx="5"/>
          </p:nvPr>
        </p:nvSpPr>
        <p:spPr/>
        <p:txBody>
          <a:bodyPr/>
          <a:lstStyle/>
          <a:p>
            <a:fld id="{CA1FFC44-DC90-4EAA-A1F1-33F8C6684C39}" type="slidenum">
              <a:rPr lang="en-US" smtClean="0"/>
              <a:t>3</a:t>
            </a:fld>
            <a:endParaRPr lang="en-US"/>
          </a:p>
        </p:txBody>
      </p:sp>
    </p:spTree>
    <p:extLst>
      <p:ext uri="{BB962C8B-B14F-4D97-AF65-F5344CB8AC3E}">
        <p14:creationId xmlns:p14="http://schemas.microsoft.com/office/powerpoint/2010/main" val="126739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The books are stack over each other, the icon of genetic condition comes and immediately a red cross follows it over the stack of the books over the previous picture you had in slide #2 (meaning those books are useless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especially when genetic condition is in the picture. </a:t>
            </a:r>
          </a:p>
        </p:txBody>
      </p:sp>
      <p:sp>
        <p:nvSpPr>
          <p:cNvPr id="4" name="Slide Number Placeholder 3"/>
          <p:cNvSpPr>
            <a:spLocks noGrp="1"/>
          </p:cNvSpPr>
          <p:nvPr>
            <p:ph type="sldNum" sz="quarter" idx="5"/>
          </p:nvPr>
        </p:nvSpPr>
        <p:spPr/>
        <p:txBody>
          <a:bodyPr/>
          <a:lstStyle/>
          <a:p>
            <a:fld id="{CA1FFC44-DC90-4EAA-A1F1-33F8C6684C39}" type="slidenum">
              <a:rPr lang="en-US" smtClean="0"/>
              <a:t>4</a:t>
            </a:fld>
            <a:endParaRPr lang="en-US"/>
          </a:p>
        </p:txBody>
      </p:sp>
    </p:spTree>
    <p:extLst>
      <p:ext uri="{BB962C8B-B14F-4D97-AF65-F5344CB8AC3E}">
        <p14:creationId xmlns:p14="http://schemas.microsoft.com/office/powerpoint/2010/main" val="249622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Voice Over: Millions of families are navigating genetic or developmental conditions. Parents leave hospitals with a diagnosis—but no Tuesday plan.</a:t>
            </a:r>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5</a:t>
            </a:fld>
            <a:endParaRPr lang="en-US"/>
          </a:p>
        </p:txBody>
      </p:sp>
    </p:spTree>
    <p:extLst>
      <p:ext uri="{BB962C8B-B14F-4D97-AF65-F5344CB8AC3E}">
        <p14:creationId xmlns:p14="http://schemas.microsoft.com/office/powerpoint/2010/main" val="14865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016E-EFEE-41E2-7990-4A2E8A6D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3CEC8-FAE2-A19F-03E7-0070F403E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9FAC1-DBC3-E5DB-D0DD-35249C00CE6B}"/>
              </a:ext>
            </a:extLst>
          </p:cNvPr>
          <p:cNvSpPr>
            <a:spLocks noGrp="1"/>
          </p:cNvSpPr>
          <p:nvPr>
            <p:ph type="body" idx="1"/>
          </p:nvPr>
        </p:nvSpPr>
        <p:spPr/>
        <p:txBody>
          <a:bodyPr/>
          <a:lstStyle/>
          <a:p>
            <a:r>
              <a:rPr lang="en-US" dirty="0"/>
              <a:t>Plot: The photo of family appears, then while the voice going over these three points, the icon and text for each one appears one by one. </a:t>
            </a:r>
          </a:p>
          <a:p>
            <a:r>
              <a:rPr lang="en-US" dirty="0"/>
              <a:t>Voice over: The guidance is fragmented, routines are hard to follow, and support often feels out of reach. </a:t>
            </a:r>
          </a:p>
          <a:p>
            <a:endParaRPr lang="en-US" dirty="0"/>
          </a:p>
        </p:txBody>
      </p:sp>
      <p:sp>
        <p:nvSpPr>
          <p:cNvPr id="4" name="Slide Number Placeholder 3">
            <a:extLst>
              <a:ext uri="{FF2B5EF4-FFF2-40B4-BE49-F238E27FC236}">
                <a16:creationId xmlns:a16="http://schemas.microsoft.com/office/drawing/2014/main" id="{A09D44A8-1371-8503-6C77-66A16C4BE97D}"/>
              </a:ext>
            </a:extLst>
          </p:cNvPr>
          <p:cNvSpPr>
            <a:spLocks noGrp="1"/>
          </p:cNvSpPr>
          <p:nvPr>
            <p:ph type="sldNum" sz="quarter" idx="5"/>
          </p:nvPr>
        </p:nvSpPr>
        <p:spPr/>
        <p:txBody>
          <a:bodyPr/>
          <a:lstStyle/>
          <a:p>
            <a:fld id="{CA1FFC44-DC90-4EAA-A1F1-33F8C6684C39}" type="slidenum">
              <a:rPr lang="en-US" smtClean="0"/>
              <a:t>6</a:t>
            </a:fld>
            <a:endParaRPr lang="en-US" dirty="0"/>
          </a:p>
        </p:txBody>
      </p:sp>
    </p:spTree>
    <p:extLst>
      <p:ext uri="{BB962C8B-B14F-4D97-AF65-F5344CB8AC3E}">
        <p14:creationId xmlns:p14="http://schemas.microsoft.com/office/powerpoint/2010/main" val="1127682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a:t>
            </a:r>
            <a:r>
              <a:rPr lang="en-US" dirty="0" err="1"/>
              <a:t>th</a:t>
            </a:r>
            <a:r>
              <a:rPr lang="en-US" dirty="0"/>
              <a:t> icons and their related </a:t>
            </a:r>
            <a:r>
              <a:rPr lang="en-US" dirty="0" err="1"/>
              <a:t>tex</a:t>
            </a:r>
            <a:r>
              <a:rPr lang="en-US" dirty="0"/>
              <a:t> come at the same time. </a:t>
            </a:r>
          </a:p>
          <a:p>
            <a:r>
              <a:rPr lang="en-US" dirty="0"/>
              <a:t>Voice over. </a:t>
            </a:r>
          </a:p>
          <a:p>
            <a:pPr marL="171450" indent="-171450">
              <a:buFontTx/>
              <a:buChar char="-"/>
            </a:pPr>
            <a:r>
              <a:rPr lang="en-US" dirty="0"/>
              <a:t>1:  Genex is a privacy first app </a:t>
            </a:r>
          </a:p>
          <a:p>
            <a:pPr marL="171450" indent="-171450">
              <a:buFontTx/>
              <a:buChar char="-"/>
            </a:pPr>
            <a:r>
              <a:rPr lang="en-US" dirty="0"/>
              <a:t>2. That uses scientific research methods (the medical </a:t>
            </a:r>
            <a:r>
              <a:rPr lang="en-US" dirty="0" err="1"/>
              <a:t>borad</a:t>
            </a:r>
            <a:r>
              <a:rPr lang="en-US" dirty="0"/>
              <a:t> icon) </a:t>
            </a:r>
          </a:p>
          <a:p>
            <a:pPr marL="171450" indent="-171450">
              <a:buFontTx/>
              <a:buChar char="-"/>
            </a:pPr>
            <a:r>
              <a:rPr lang="en-US" dirty="0"/>
              <a:t>3. and </a:t>
            </a:r>
            <a:r>
              <a:rPr lang="en-US" dirty="0" err="1"/>
              <a:t>generarive</a:t>
            </a:r>
            <a:r>
              <a:rPr lang="en-US" dirty="0"/>
              <a:t> AI (the AI icon) </a:t>
            </a:r>
          </a:p>
          <a:p>
            <a:pPr marL="171450" indent="-171450">
              <a:buFontTx/>
              <a:buChar char="-"/>
            </a:pPr>
            <a:r>
              <a:rPr lang="en-US" dirty="0"/>
              <a:t>4. and for your specific child’s needs and diagnosis (kids photo) </a:t>
            </a:r>
          </a:p>
          <a:p>
            <a:pPr marL="171450" indent="-171450">
              <a:buFontTx/>
              <a:buChar char="-"/>
            </a:pPr>
            <a:r>
              <a:rPr lang="en-US" dirty="0"/>
              <a:t>5. builds clear, daily, bite-sized activities (progress line and then phone) </a:t>
            </a:r>
          </a:p>
          <a:p>
            <a:pPr marL="171450" indent="-171450">
              <a:buFontTx/>
              <a:buChar char="-"/>
            </a:pPr>
            <a:r>
              <a:rPr lang="en-US" dirty="0"/>
              <a:t>6. you can actually use at home and at school. (home and school icons)</a:t>
            </a:r>
          </a:p>
        </p:txBody>
      </p:sp>
      <p:sp>
        <p:nvSpPr>
          <p:cNvPr id="4" name="Slide Number Placeholder 3"/>
          <p:cNvSpPr>
            <a:spLocks noGrp="1"/>
          </p:cNvSpPr>
          <p:nvPr>
            <p:ph type="sldNum" sz="quarter" idx="5"/>
          </p:nvPr>
        </p:nvSpPr>
        <p:spPr/>
        <p:txBody>
          <a:bodyPr/>
          <a:lstStyle/>
          <a:p>
            <a:fld id="{CA1FFC44-DC90-4EAA-A1F1-33F8C6684C39}" type="slidenum">
              <a:rPr lang="en-US" smtClean="0"/>
              <a:t>8</a:t>
            </a:fld>
            <a:endParaRPr lang="en-US"/>
          </a:p>
        </p:txBody>
      </p:sp>
    </p:spTree>
    <p:extLst>
      <p:ext uri="{BB962C8B-B14F-4D97-AF65-F5344CB8AC3E}">
        <p14:creationId xmlns:p14="http://schemas.microsoft.com/office/powerpoint/2010/main" val="340602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a:t>
            </a:r>
            <a:r>
              <a:rPr lang="en-US" sz="1200" dirty="0"/>
              <a:t>With curated, 5–10 minutes exercises, gentle reminders, progress tracking, community support, families gain confidence, schools stay aligned, </a:t>
            </a:r>
          </a:p>
          <a:p>
            <a:pPr marL="0" indent="0">
              <a:buNone/>
            </a:pPr>
            <a:r>
              <a:rPr lang="en-US" sz="1200" dirty="0"/>
              <a:t>and children get consistent help - every day.</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9</a:t>
            </a:fld>
            <a:endParaRPr lang="en-US"/>
          </a:p>
        </p:txBody>
      </p:sp>
    </p:spTree>
    <p:extLst>
      <p:ext uri="{BB962C8B-B14F-4D97-AF65-F5344CB8AC3E}">
        <p14:creationId xmlns:p14="http://schemas.microsoft.com/office/powerpoint/2010/main" val="101642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The family doing daily activities drop one by one at the same time </a:t>
            </a:r>
          </a:p>
          <a:p>
            <a:endParaRPr lang="en-US" dirty="0"/>
          </a:p>
          <a:p>
            <a:pPr marL="0" indent="0">
              <a:buNone/>
            </a:pPr>
            <a:r>
              <a:rPr lang="en-US" dirty="0"/>
              <a:t>Voice over: </a:t>
            </a:r>
            <a:r>
              <a:rPr lang="en-US" sz="1200" dirty="0"/>
              <a:t>With curated, 5–10 minutes exercises, gentle reminders, progress tracking, community support, families gain confidence, schools stay aligned, </a:t>
            </a:r>
          </a:p>
          <a:p>
            <a:pPr marL="0" indent="0">
              <a:buNone/>
            </a:pPr>
            <a:r>
              <a:rPr lang="en-US" sz="1200" dirty="0"/>
              <a:t>and children get consistent help - every day.</a:t>
            </a:r>
          </a:p>
          <a:p>
            <a:endParaRPr lang="en-US" dirty="0"/>
          </a:p>
          <a:p>
            <a:endParaRPr lang="en-US" dirty="0"/>
          </a:p>
        </p:txBody>
      </p:sp>
      <p:sp>
        <p:nvSpPr>
          <p:cNvPr id="4" name="Slide Number Placeholder 3"/>
          <p:cNvSpPr>
            <a:spLocks noGrp="1"/>
          </p:cNvSpPr>
          <p:nvPr>
            <p:ph type="sldNum" sz="quarter" idx="5"/>
          </p:nvPr>
        </p:nvSpPr>
        <p:spPr/>
        <p:txBody>
          <a:bodyPr/>
          <a:lstStyle/>
          <a:p>
            <a:fld id="{CA1FFC44-DC90-4EAA-A1F1-33F8C6684C39}" type="slidenum">
              <a:rPr lang="en-US" smtClean="0"/>
              <a:t>10</a:t>
            </a:fld>
            <a:endParaRPr lang="en-US"/>
          </a:p>
        </p:txBody>
      </p:sp>
    </p:spTree>
    <p:extLst>
      <p:ext uri="{BB962C8B-B14F-4D97-AF65-F5344CB8AC3E}">
        <p14:creationId xmlns:p14="http://schemas.microsoft.com/office/powerpoint/2010/main" val="165473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The video plays and voice go over the voice over at the same time.  Need to zoom in every part of the dashboard when we are talking about it in the voice over </a:t>
            </a:r>
          </a:p>
          <a:p>
            <a:endParaRPr lang="en-US" dirty="0"/>
          </a:p>
          <a:p>
            <a:r>
              <a:rPr lang="en-US" dirty="0"/>
              <a:t>Voice over: Genex dashboard offers search and condition cards with source and confidence, at a glance visuals, and research lens including centers and top clinicians. Which helps families understand their child’s situation better and know what to ask their doctors. </a:t>
            </a:r>
          </a:p>
          <a:p>
            <a:r>
              <a:rPr lang="en-US" dirty="0"/>
              <a:t>And help providers to give feedback, modify </a:t>
            </a:r>
            <a:r>
              <a:rPr lang="en-US" dirty="0" err="1"/>
              <a:t>genex</a:t>
            </a:r>
            <a:r>
              <a:rPr lang="en-US" dirty="0"/>
              <a:t> suggestions, and stay connected. </a:t>
            </a:r>
          </a:p>
        </p:txBody>
      </p:sp>
      <p:sp>
        <p:nvSpPr>
          <p:cNvPr id="4" name="Slide Number Placeholder 3"/>
          <p:cNvSpPr>
            <a:spLocks noGrp="1"/>
          </p:cNvSpPr>
          <p:nvPr>
            <p:ph type="sldNum" sz="quarter" idx="5"/>
          </p:nvPr>
        </p:nvSpPr>
        <p:spPr/>
        <p:txBody>
          <a:bodyPr/>
          <a:lstStyle/>
          <a:p>
            <a:fld id="{CA1FFC44-DC90-4EAA-A1F1-33F8C6684C39}" type="slidenum">
              <a:rPr lang="en-US" smtClean="0"/>
              <a:t>11</a:t>
            </a:fld>
            <a:endParaRPr lang="en-US"/>
          </a:p>
        </p:txBody>
      </p:sp>
    </p:spTree>
    <p:extLst>
      <p:ext uri="{BB962C8B-B14F-4D97-AF65-F5344CB8AC3E}">
        <p14:creationId xmlns:p14="http://schemas.microsoft.com/office/powerpoint/2010/main" val="375957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620E-A710-F05D-117C-909FDAF689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3B46A-8382-F061-750A-D0F86A295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C27A3-835E-F7E7-5A2B-4100F6F2E8F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E0CEAD6-DDDF-9A04-C265-68CCBE21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97EA-5E52-752B-9DE6-413354516F5F}"/>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00769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830D-7C41-5F0A-7CC6-0958FE12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7909C1-3108-DED9-75C5-8520A504B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1FCF-C204-CD4A-D740-313712F2C81B}"/>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DF6FE9E3-209A-F020-5FA1-D13B83D3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EB857-E14E-0FF8-9B3D-A8FBA2DF3CF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146668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D2578-349E-1E31-6A5E-30E73140C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BF396-37DF-C842-C993-5A27297BB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B979-1BBE-4434-8EEF-B1B7F0E8E29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0FB25B26-3EE0-BC01-EE75-4979E1A0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293DF-6324-013F-7C9E-09FEBBABEFB6}"/>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86977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455-B4EA-15C2-8692-D05DB4354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3571A-6530-E184-5E84-65A0C0622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EC58E-8A54-1E73-BDB0-1D41A7380346}"/>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677DE525-7E32-4D20-89BD-66B9B6C7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28DC7-F395-7A67-52EE-306AE31B86F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9329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B0E3-4BC0-CDA1-AEA8-23F5C36BC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C6118E-0F01-C17F-C441-EBBDDCEB21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47A33-121A-8E86-1902-D3EC4C9996C9}"/>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8AB3AC81-1A2D-53F1-0891-0B5218E7E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44D5-2401-8339-371B-4765F859C33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92247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4E8D-7E63-03A1-0F92-C210B1F9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7EFF-82F0-3FF5-1874-3893CBAB5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643E4-B12F-B8A4-884A-A6CF8D5AD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9784E-6991-814F-601F-D67978E2D3C2}"/>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CB9FCF2A-3B9A-3E51-85FF-67064C3A2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25096-9194-14A5-B3E4-A07A05594C00}"/>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37335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D91-1CA5-3208-02C8-20E829A82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12C08-BBF0-737D-43B0-F5437D511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8D038-C581-8B44-3A86-6F208D264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A9F10-CB3A-2E25-A8E8-838BBADF3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B9532-5730-4AD6-6686-440E371D5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EC555-8D3D-28D4-F951-E9234B7B44DC}"/>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8" name="Footer Placeholder 7">
            <a:extLst>
              <a:ext uri="{FF2B5EF4-FFF2-40B4-BE49-F238E27FC236}">
                <a16:creationId xmlns:a16="http://schemas.microsoft.com/office/drawing/2014/main" id="{975D8E7D-FD28-CEB0-311D-5AF8877C0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0DC37F-3CBF-6B56-67AB-86D808D21C13}"/>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21345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28D-A4E1-1A4F-5E32-F06E0233D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9C621-210C-1AEF-4C84-CA650609213A}"/>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4" name="Footer Placeholder 3">
            <a:extLst>
              <a:ext uri="{FF2B5EF4-FFF2-40B4-BE49-F238E27FC236}">
                <a16:creationId xmlns:a16="http://schemas.microsoft.com/office/drawing/2014/main" id="{D793DBFA-5FC9-7FCE-46FB-4712BD1E4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8FD44-E3DD-35B1-E91B-3CD1FDC402BB}"/>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6446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3AB0-A818-5F76-3738-73ECBDA0FBD0}"/>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3" name="Footer Placeholder 2">
            <a:extLst>
              <a:ext uri="{FF2B5EF4-FFF2-40B4-BE49-F238E27FC236}">
                <a16:creationId xmlns:a16="http://schemas.microsoft.com/office/drawing/2014/main" id="{78F377AD-45DD-5DCB-E816-F976DA9C0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EFA83-9D2F-EBCC-7C08-7FAC6105782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4565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9878-A120-D360-EB60-57344B1AA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C644A-2C28-D4C3-F6CB-075E8278E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5D7A-91CE-99E4-7E21-D3D90E268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CFC6A-AAEA-7916-8034-A6D9C7B2B397}"/>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61004FE7-692A-DAD2-C363-501A25801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95E2E-1C56-13B6-B759-F9B844CF36EC}"/>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72141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F3D-AF5F-BDA6-F3DF-8F0A7F0EE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5F83-1370-0ABD-E2ED-02970B9AB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89A5D-5F63-C1D3-506A-A2D39FD90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24D85-80BC-C64A-9492-C3F12F1C9DDD}"/>
              </a:ext>
            </a:extLst>
          </p:cNvPr>
          <p:cNvSpPr>
            <a:spLocks noGrp="1"/>
          </p:cNvSpPr>
          <p:nvPr>
            <p:ph type="dt" sz="half" idx="10"/>
          </p:nvPr>
        </p:nvSpPr>
        <p:spPr/>
        <p:txBody>
          <a:bodyPr/>
          <a:lstStyle/>
          <a:p>
            <a:fld id="{E7423635-5DAF-46C9-8054-64FE0B205F0D}" type="datetimeFigureOut">
              <a:rPr lang="en-US" smtClean="0"/>
              <a:t>10/20/2025</a:t>
            </a:fld>
            <a:endParaRPr lang="en-US"/>
          </a:p>
        </p:txBody>
      </p:sp>
      <p:sp>
        <p:nvSpPr>
          <p:cNvPr id="6" name="Footer Placeholder 5">
            <a:extLst>
              <a:ext uri="{FF2B5EF4-FFF2-40B4-BE49-F238E27FC236}">
                <a16:creationId xmlns:a16="http://schemas.microsoft.com/office/drawing/2014/main" id="{55AC4FC4-E2DF-4283-72E6-26CAEC7B0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A090-4574-11CD-CAE4-412510F23FFD}"/>
              </a:ext>
            </a:extLst>
          </p:cNvPr>
          <p:cNvSpPr>
            <a:spLocks noGrp="1"/>
          </p:cNvSpPr>
          <p:nvPr>
            <p:ph type="sldNum" sz="quarter" idx="12"/>
          </p:nvPr>
        </p:nvSpPr>
        <p:spPr/>
        <p:txBody>
          <a:bodyPr/>
          <a:lstStyle/>
          <a:p>
            <a:fld id="{5F364B76-9A22-4FB3-84B2-75D694BF503A}" type="slidenum">
              <a:rPr lang="en-US" smtClean="0"/>
              <a:t>‹#›</a:t>
            </a:fld>
            <a:endParaRPr lang="en-US"/>
          </a:p>
        </p:txBody>
      </p:sp>
    </p:spTree>
    <p:extLst>
      <p:ext uri="{BB962C8B-B14F-4D97-AF65-F5344CB8AC3E}">
        <p14:creationId xmlns:p14="http://schemas.microsoft.com/office/powerpoint/2010/main" val="41251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56DCA-35C7-15E2-E3BE-D373E187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BCA744-D674-E5A5-516B-17ADDE9E7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50AF3-298E-6B37-2886-3D5A8A10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3635-5DAF-46C9-8054-64FE0B205F0D}" type="datetimeFigureOut">
              <a:rPr lang="en-US" smtClean="0"/>
              <a:t>10/20/2025</a:t>
            </a:fld>
            <a:endParaRPr lang="en-US"/>
          </a:p>
        </p:txBody>
      </p:sp>
      <p:sp>
        <p:nvSpPr>
          <p:cNvPr id="5" name="Footer Placeholder 4">
            <a:extLst>
              <a:ext uri="{FF2B5EF4-FFF2-40B4-BE49-F238E27FC236}">
                <a16:creationId xmlns:a16="http://schemas.microsoft.com/office/drawing/2014/main" id="{BBADF65D-1EA3-B570-BF20-7A8F2AF4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03099D-36F7-88FA-33A1-CC27F3C0D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64B76-9A22-4FB3-84B2-75D694BF503A}" type="slidenum">
              <a:rPr lang="en-US" smtClean="0"/>
              <a:t>‹#›</a:t>
            </a:fld>
            <a:endParaRPr lang="en-US"/>
          </a:p>
        </p:txBody>
      </p:sp>
    </p:spTree>
    <p:extLst>
      <p:ext uri="{BB962C8B-B14F-4D97-AF65-F5344CB8AC3E}">
        <p14:creationId xmlns:p14="http://schemas.microsoft.com/office/powerpoint/2010/main" val="3091219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8.png"/><Relationship Id="rId4" Type="http://schemas.openxmlformats.org/officeDocument/2006/relationships/notesSlide" Target="../notesSlides/notesSlide8.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25.png"/><Relationship Id="rId10" Type="http://schemas.openxmlformats.org/officeDocument/2006/relationships/image" Target="../media/image43.png"/><Relationship Id="rId4" Type="http://schemas.openxmlformats.org/officeDocument/2006/relationships/notesSlide" Target="../notesSlides/notesSlide9.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6.jp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017061-3FD1-406E-BACF-3E3156B9AD15}"/>
              </a:ext>
            </a:extLst>
          </p:cNvPr>
          <p:cNvPicPr>
            <a:picLocks noChangeAspect="1"/>
          </p:cNvPicPr>
          <p:nvPr/>
        </p:nvPicPr>
        <p:blipFill>
          <a:blip r:embed="rId2">
            <a:alphaModFix amt="50000"/>
          </a:blip>
          <a:srcRect t="418"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A4449216-CDF6-0EF3-C877-C7E58E9F4238}"/>
              </a:ext>
            </a:extLst>
          </p:cNvPr>
          <p:cNvSpPr>
            <a:spLocks noGrp="1"/>
          </p:cNvSpPr>
          <p:nvPr>
            <p:ph type="ctrTitle"/>
          </p:nvPr>
        </p:nvSpPr>
        <p:spPr>
          <a:xfrm>
            <a:off x="1524000" y="1122363"/>
            <a:ext cx="9144000" cy="3063240"/>
          </a:xfrm>
        </p:spPr>
        <p:txBody>
          <a:bodyPr>
            <a:normAutofit/>
          </a:bodyPr>
          <a:lstStyle/>
          <a:p>
            <a:r>
              <a:rPr lang="en-US" sz="6600" dirty="0" err="1">
                <a:solidFill>
                  <a:schemeClr val="bg1"/>
                </a:solidFill>
              </a:rPr>
              <a:t>GeneX</a:t>
            </a:r>
            <a:endParaRPr lang="en-US" sz="6600">
              <a:solidFill>
                <a:schemeClr val="bg1"/>
              </a:solidFill>
            </a:endParaRPr>
          </a:p>
        </p:txBody>
      </p:sp>
      <p:sp>
        <p:nvSpPr>
          <p:cNvPr id="3" name="Subtitle 2">
            <a:extLst>
              <a:ext uri="{FF2B5EF4-FFF2-40B4-BE49-F238E27FC236}">
                <a16:creationId xmlns:a16="http://schemas.microsoft.com/office/drawing/2014/main" id="{DD3A3503-E59C-3C07-6069-4093919753EC}"/>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Genetics made practical</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059494"/>
            <a:ext cx="3065627" cy="4762752"/>
          </a:xfrm>
        </p:spPr>
        <p:txBody>
          <a:bodyPr>
            <a:normAutofit/>
          </a:bodyPr>
          <a:lstStyle/>
          <a:p>
            <a:pPr marL="0" indent="0">
              <a:buNone/>
            </a:pPr>
            <a:endParaRPr lang="en-US" sz="1800" dirty="0"/>
          </a:p>
          <a:p>
            <a:pPr marL="0" indent="0">
              <a:buNone/>
            </a:pPr>
            <a:r>
              <a:rPr lang="en-US" sz="2200" dirty="0"/>
              <a:t>Helps: </a:t>
            </a:r>
          </a:p>
          <a:p>
            <a:r>
              <a:rPr lang="en-US" sz="2200" dirty="0"/>
              <a:t>families gain confidence</a:t>
            </a:r>
          </a:p>
          <a:p>
            <a:r>
              <a:rPr lang="en-US" sz="2200" dirty="0"/>
              <a:t>schools stay aligned </a:t>
            </a:r>
          </a:p>
          <a:p>
            <a:r>
              <a:rPr lang="en-US" sz="2200" dirty="0"/>
              <a:t>and children get consistent help - every day.</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4009456" y="239907"/>
            <a:ext cx="3207658" cy="5617077"/>
          </a:xfrm>
          <a:prstGeom prst="rect">
            <a:avLst/>
          </a:prstGeom>
        </p:spPr>
      </p:pic>
      <p:pic>
        <p:nvPicPr>
          <p:cNvPr id="7" name="Picture 6">
            <a:extLst>
              <a:ext uri="{FF2B5EF4-FFF2-40B4-BE49-F238E27FC236}">
                <a16:creationId xmlns:a16="http://schemas.microsoft.com/office/drawing/2014/main" id="{CE4C5AA2-7D5C-3916-19BE-DCBA7C37C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5042" y="478588"/>
            <a:ext cx="1456781" cy="2185169"/>
          </a:xfrm>
          <a:prstGeom prst="rect">
            <a:avLst/>
          </a:prstGeom>
        </p:spPr>
      </p:pic>
      <p:pic>
        <p:nvPicPr>
          <p:cNvPr id="11" name="Picture 10">
            <a:extLst>
              <a:ext uri="{FF2B5EF4-FFF2-40B4-BE49-F238E27FC236}">
                <a16:creationId xmlns:a16="http://schemas.microsoft.com/office/drawing/2014/main" id="{AD1AB33A-F322-1F72-6CBA-C9E258361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7700" y="2941953"/>
            <a:ext cx="1641750" cy="1641750"/>
          </a:xfrm>
          <a:prstGeom prst="rect">
            <a:avLst/>
          </a:prstGeom>
        </p:spPr>
      </p:pic>
      <p:pic>
        <p:nvPicPr>
          <p:cNvPr id="13" name="Picture 12">
            <a:extLst>
              <a:ext uri="{FF2B5EF4-FFF2-40B4-BE49-F238E27FC236}">
                <a16:creationId xmlns:a16="http://schemas.microsoft.com/office/drawing/2014/main" id="{8AFF43F0-92A6-3C70-9140-D90CB00AC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6577" y="1318141"/>
            <a:ext cx="2238750" cy="1492500"/>
          </a:xfrm>
          <a:prstGeom prst="rect">
            <a:avLst/>
          </a:prstGeom>
        </p:spPr>
      </p:pic>
      <p:pic>
        <p:nvPicPr>
          <p:cNvPr id="15" name="Picture 14">
            <a:extLst>
              <a:ext uri="{FF2B5EF4-FFF2-40B4-BE49-F238E27FC236}">
                <a16:creationId xmlns:a16="http://schemas.microsoft.com/office/drawing/2014/main" id="{60FA706F-2BB2-9548-F757-B87C941B52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6577" y="3429000"/>
            <a:ext cx="1986517" cy="1986517"/>
          </a:xfrm>
          <a:prstGeom prst="rect">
            <a:avLst/>
          </a:prstGeom>
        </p:spPr>
      </p:pic>
    </p:spTree>
    <p:extLst>
      <p:ext uri="{BB962C8B-B14F-4D97-AF65-F5344CB8AC3E}">
        <p14:creationId xmlns:p14="http://schemas.microsoft.com/office/powerpoint/2010/main" val="23171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198516"/>
            <a:ext cx="3944805" cy="3421762"/>
          </a:xfrm>
        </p:spPr>
        <p:txBody>
          <a:bodyPr>
            <a:noAutofit/>
          </a:bodyPr>
          <a:lstStyle/>
          <a:p>
            <a:pPr marL="0" indent="0">
              <a:buNone/>
            </a:pPr>
            <a:r>
              <a:rPr lang="en-US" sz="2000" b="1" dirty="0">
                <a:solidFill>
                  <a:srgbClr val="7030A0"/>
                </a:solidFill>
              </a:rPr>
              <a:t>Genex</a:t>
            </a:r>
            <a:r>
              <a:rPr lang="en-US" sz="2000" dirty="0"/>
              <a:t> has an AI powered dashboard. </a:t>
            </a:r>
          </a:p>
          <a:p>
            <a:pPr marL="0" indent="0">
              <a:buNone/>
            </a:pPr>
            <a:r>
              <a:rPr lang="en-US" sz="2200" dirty="0"/>
              <a:t>Offers: </a:t>
            </a:r>
          </a:p>
          <a:p>
            <a:r>
              <a:rPr lang="en-US" sz="2200" dirty="0"/>
              <a:t>Search and condition cards with source and confidence </a:t>
            </a:r>
          </a:p>
          <a:p>
            <a:r>
              <a:rPr lang="en-US" sz="2200" dirty="0"/>
              <a:t>At a glance visuals </a:t>
            </a:r>
          </a:p>
          <a:p>
            <a:r>
              <a:rPr lang="en-US" sz="2200" dirty="0"/>
              <a:t>Research lens including centers and top clinicians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383148"/>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 Conditions Dashboard — Mozilla Firefox 2025-09-24 11-53-27">
            <a:hlinkClick r:id="" action="ppaction://media"/>
            <a:extLst>
              <a:ext uri="{FF2B5EF4-FFF2-40B4-BE49-F238E27FC236}">
                <a16:creationId xmlns:a16="http://schemas.microsoft.com/office/drawing/2014/main" id="{CEED6C31-B88A-4C3F-B7A3-C5AEA42A4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21189" y="1117266"/>
            <a:ext cx="7093395" cy="3768366"/>
          </a:xfrm>
          <a:prstGeom prst="rect">
            <a:avLst/>
          </a:prstGeom>
        </p:spPr>
      </p:pic>
      <p:pic>
        <p:nvPicPr>
          <p:cNvPr id="7" name="Picture 6">
            <a:extLst>
              <a:ext uri="{FF2B5EF4-FFF2-40B4-BE49-F238E27FC236}">
                <a16:creationId xmlns:a16="http://schemas.microsoft.com/office/drawing/2014/main" id="{09C02C65-D85E-B9A9-7D56-1A7EA784C899}"/>
              </a:ext>
            </a:extLst>
          </p:cNvPr>
          <p:cNvPicPr>
            <a:picLocks noChangeAspect="1"/>
          </p:cNvPicPr>
          <p:nvPr/>
        </p:nvPicPr>
        <p:blipFill>
          <a:blip r:embed="rId7"/>
          <a:stretch>
            <a:fillRect/>
          </a:stretch>
        </p:blipFill>
        <p:spPr>
          <a:xfrm>
            <a:off x="1859006" y="4910658"/>
            <a:ext cx="2116364" cy="1405611"/>
          </a:xfrm>
          <a:prstGeom prst="rect">
            <a:avLst/>
          </a:prstGeom>
        </p:spPr>
      </p:pic>
      <p:pic>
        <p:nvPicPr>
          <p:cNvPr id="9" name="Picture 8">
            <a:extLst>
              <a:ext uri="{FF2B5EF4-FFF2-40B4-BE49-F238E27FC236}">
                <a16:creationId xmlns:a16="http://schemas.microsoft.com/office/drawing/2014/main" id="{D557AD8C-2B4E-C25F-54EB-419BF78C8BBD}"/>
              </a:ext>
            </a:extLst>
          </p:cNvPr>
          <p:cNvPicPr>
            <a:picLocks noChangeAspect="1"/>
          </p:cNvPicPr>
          <p:nvPr/>
        </p:nvPicPr>
        <p:blipFill>
          <a:blip r:embed="rId8"/>
          <a:stretch>
            <a:fillRect/>
          </a:stretch>
        </p:blipFill>
        <p:spPr>
          <a:xfrm>
            <a:off x="1320034" y="5900088"/>
            <a:ext cx="3194307" cy="708318"/>
          </a:xfrm>
          <a:prstGeom prst="rect">
            <a:avLst/>
          </a:prstGeom>
        </p:spPr>
      </p:pic>
      <p:pic>
        <p:nvPicPr>
          <p:cNvPr id="11" name="Picture 10">
            <a:extLst>
              <a:ext uri="{FF2B5EF4-FFF2-40B4-BE49-F238E27FC236}">
                <a16:creationId xmlns:a16="http://schemas.microsoft.com/office/drawing/2014/main" id="{F1759E2F-FB93-3374-5304-EC0E05ED7466}"/>
              </a:ext>
            </a:extLst>
          </p:cNvPr>
          <p:cNvPicPr>
            <a:picLocks noChangeAspect="1"/>
          </p:cNvPicPr>
          <p:nvPr/>
        </p:nvPicPr>
        <p:blipFill>
          <a:blip r:embed="rId9"/>
          <a:stretch>
            <a:fillRect/>
          </a:stretch>
        </p:blipFill>
        <p:spPr>
          <a:xfrm>
            <a:off x="5524678" y="4504285"/>
            <a:ext cx="1697338" cy="1907243"/>
          </a:xfrm>
          <a:prstGeom prst="rect">
            <a:avLst/>
          </a:prstGeom>
        </p:spPr>
      </p:pic>
      <p:pic>
        <p:nvPicPr>
          <p:cNvPr id="13" name="Picture 12">
            <a:extLst>
              <a:ext uri="{FF2B5EF4-FFF2-40B4-BE49-F238E27FC236}">
                <a16:creationId xmlns:a16="http://schemas.microsoft.com/office/drawing/2014/main" id="{1A5D757B-90C2-B03B-8660-78F588D4A237}"/>
              </a:ext>
            </a:extLst>
          </p:cNvPr>
          <p:cNvPicPr>
            <a:picLocks noChangeAspect="1"/>
          </p:cNvPicPr>
          <p:nvPr/>
        </p:nvPicPr>
        <p:blipFill>
          <a:blip r:embed="rId10"/>
          <a:stretch>
            <a:fillRect/>
          </a:stretch>
        </p:blipFill>
        <p:spPr>
          <a:xfrm>
            <a:off x="6230112" y="5255278"/>
            <a:ext cx="1337090" cy="1495240"/>
          </a:xfrm>
          <a:prstGeom prst="rect">
            <a:avLst/>
          </a:prstGeom>
        </p:spPr>
      </p:pic>
      <p:pic>
        <p:nvPicPr>
          <p:cNvPr id="15" name="Picture 14">
            <a:extLst>
              <a:ext uri="{FF2B5EF4-FFF2-40B4-BE49-F238E27FC236}">
                <a16:creationId xmlns:a16="http://schemas.microsoft.com/office/drawing/2014/main" id="{3492521F-2CF6-74D7-F0A7-9475AD7BA872}"/>
              </a:ext>
            </a:extLst>
          </p:cNvPr>
          <p:cNvPicPr>
            <a:picLocks noChangeAspect="1"/>
          </p:cNvPicPr>
          <p:nvPr/>
        </p:nvPicPr>
        <p:blipFill>
          <a:blip r:embed="rId11"/>
          <a:stretch>
            <a:fillRect/>
          </a:stretch>
        </p:blipFill>
        <p:spPr>
          <a:xfrm>
            <a:off x="8649969" y="5255278"/>
            <a:ext cx="1480313" cy="1248667"/>
          </a:xfrm>
          <a:prstGeom prst="rect">
            <a:avLst/>
          </a:prstGeom>
        </p:spPr>
      </p:pic>
      <p:pic>
        <p:nvPicPr>
          <p:cNvPr id="17" name="Picture 16">
            <a:extLst>
              <a:ext uri="{FF2B5EF4-FFF2-40B4-BE49-F238E27FC236}">
                <a16:creationId xmlns:a16="http://schemas.microsoft.com/office/drawing/2014/main" id="{CEA972D0-ED5F-01EE-00D3-4362F9E9DD41}"/>
              </a:ext>
            </a:extLst>
          </p:cNvPr>
          <p:cNvPicPr>
            <a:picLocks noChangeAspect="1"/>
          </p:cNvPicPr>
          <p:nvPr/>
        </p:nvPicPr>
        <p:blipFill>
          <a:blip r:embed="rId12"/>
          <a:stretch>
            <a:fillRect/>
          </a:stretch>
        </p:blipFill>
        <p:spPr>
          <a:xfrm>
            <a:off x="9653163" y="5457906"/>
            <a:ext cx="1359661" cy="1248668"/>
          </a:xfrm>
          <a:prstGeom prst="rect">
            <a:avLst/>
          </a:prstGeom>
        </p:spPr>
      </p:pic>
    </p:spTree>
    <p:extLst>
      <p:ext uri="{BB962C8B-B14F-4D97-AF65-F5344CB8AC3E}">
        <p14:creationId xmlns:p14="http://schemas.microsoft.com/office/powerpoint/2010/main" val="10083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showWhenStopped="0">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468860" y="1648776"/>
            <a:ext cx="3944805" cy="3674308"/>
          </a:xfrm>
        </p:spPr>
        <p:txBody>
          <a:bodyPr>
            <a:noAutofit/>
          </a:bodyPr>
          <a:lstStyle/>
          <a:p>
            <a:pPr marL="0" indent="0">
              <a:buNone/>
            </a:pPr>
            <a:r>
              <a:rPr lang="en-US" sz="2200" dirty="0"/>
              <a:t>Helps: </a:t>
            </a:r>
          </a:p>
          <a:p>
            <a:r>
              <a:rPr lang="en-US" sz="2200" dirty="0"/>
              <a:t>Families understand their child’s situation better </a:t>
            </a:r>
          </a:p>
          <a:p>
            <a:r>
              <a:rPr lang="en-US" sz="2200" dirty="0"/>
              <a:t>Know what to ask their doctors</a:t>
            </a:r>
          </a:p>
          <a:p>
            <a:r>
              <a:rPr lang="en-US" sz="2200" dirty="0"/>
              <a:t>And providers to stay synched and give </a:t>
            </a:r>
            <a:r>
              <a:rPr lang="en-US" sz="2200" dirty="0" err="1"/>
              <a:t>feeback</a:t>
            </a:r>
            <a:r>
              <a:rPr lang="en-US" sz="2200" dirty="0"/>
              <a:t>. </a:t>
            </a:r>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Dashboard</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7" name="Picture 6" descr="A cartoon of a child and child sitting on a chair holding a phone&#10;&#10;AI-generated content may be incorrect.">
            <a:extLst>
              <a:ext uri="{FF2B5EF4-FFF2-40B4-BE49-F238E27FC236}">
                <a16:creationId xmlns:a16="http://schemas.microsoft.com/office/drawing/2014/main" id="{4A0F6A3B-6A38-2137-3279-F16307464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374" y="446472"/>
            <a:ext cx="1454283" cy="2181425"/>
          </a:xfrm>
          <a:prstGeom prst="rect">
            <a:avLst/>
          </a:prstGeom>
        </p:spPr>
      </p:pic>
      <p:pic>
        <p:nvPicPr>
          <p:cNvPr id="9" name="Picture 8">
            <a:extLst>
              <a:ext uri="{FF2B5EF4-FFF2-40B4-BE49-F238E27FC236}">
                <a16:creationId xmlns:a16="http://schemas.microsoft.com/office/drawing/2014/main" id="{481A7704-B027-CDE8-2692-2BF662113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560" y="446472"/>
            <a:ext cx="2113117" cy="2113117"/>
          </a:xfrm>
          <a:prstGeom prst="rect">
            <a:avLst/>
          </a:prstGeom>
        </p:spPr>
      </p:pic>
      <p:pic>
        <p:nvPicPr>
          <p:cNvPr id="8" name="Picture 7">
            <a:extLst>
              <a:ext uri="{FF2B5EF4-FFF2-40B4-BE49-F238E27FC236}">
                <a16:creationId xmlns:a16="http://schemas.microsoft.com/office/drawing/2014/main" id="{66243E74-9640-6A85-BC61-75673086F5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0993" y="2315358"/>
            <a:ext cx="2723471" cy="1815647"/>
          </a:xfrm>
          <a:prstGeom prst="rect">
            <a:avLst/>
          </a:prstGeom>
        </p:spPr>
      </p:pic>
      <p:pic>
        <p:nvPicPr>
          <p:cNvPr id="12" name="Picture 11" descr="A cartoon of a person using a computer&#10;&#10;AI-generated content may be incorrect.">
            <a:extLst>
              <a:ext uri="{FF2B5EF4-FFF2-40B4-BE49-F238E27FC236}">
                <a16:creationId xmlns:a16="http://schemas.microsoft.com/office/drawing/2014/main" id="{9CD01641-3518-958A-CC12-BB8C9DFC0B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1657" y="3633168"/>
            <a:ext cx="1577815" cy="2366723"/>
          </a:xfrm>
          <a:prstGeom prst="rect">
            <a:avLst/>
          </a:prstGeom>
        </p:spPr>
      </p:pic>
      <p:pic>
        <p:nvPicPr>
          <p:cNvPr id="14" name="Picture 13" descr="A cartoon of a family with a baby&#10;&#10;AI-generated content may be incorrect.">
            <a:extLst>
              <a:ext uri="{FF2B5EF4-FFF2-40B4-BE49-F238E27FC236}">
                <a16:creationId xmlns:a16="http://schemas.microsoft.com/office/drawing/2014/main" id="{0A4ED77A-0D00-E34A-C1EB-D020EAF679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7776" y="2226758"/>
            <a:ext cx="2608861" cy="1739241"/>
          </a:xfrm>
          <a:prstGeom prst="rect">
            <a:avLst/>
          </a:prstGeom>
        </p:spPr>
      </p:pic>
    </p:spTree>
    <p:extLst>
      <p:ext uri="{BB962C8B-B14F-4D97-AF65-F5344CB8AC3E}">
        <p14:creationId xmlns:p14="http://schemas.microsoft.com/office/powerpoint/2010/main" val="202775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82E-2294-E9B1-07EB-F0B66EEB2677}"/>
              </a:ext>
            </a:extLst>
          </p:cNvPr>
          <p:cNvSpPr>
            <a:spLocks noGrp="1"/>
          </p:cNvSpPr>
          <p:nvPr>
            <p:ph type="title"/>
          </p:nvPr>
        </p:nvSpPr>
        <p:spPr>
          <a:xfrm>
            <a:off x="838200" y="365126"/>
            <a:ext cx="10515600" cy="810532"/>
          </a:xfrm>
        </p:spPr>
        <p:txBody>
          <a:bodyPr>
            <a:noAutofit/>
          </a:bodyPr>
          <a:lstStyle/>
          <a:p>
            <a:r>
              <a:rPr lang="en-US" sz="4000" b="1" dirty="0">
                <a:solidFill>
                  <a:srgbClr val="7030A0"/>
                </a:solidFill>
              </a:rPr>
              <a:t>Genex – Technology</a:t>
            </a:r>
            <a:br>
              <a:rPr lang="en-US" sz="4000" b="1" dirty="0">
                <a:solidFill>
                  <a:srgbClr val="7030A0"/>
                </a:solidFill>
              </a:rPr>
            </a:br>
            <a:endParaRPr lang="en-US" sz="4000" dirty="0"/>
          </a:p>
        </p:txBody>
      </p:sp>
      <p:sp>
        <p:nvSpPr>
          <p:cNvPr id="3" name="Content Placeholder 2">
            <a:extLst>
              <a:ext uri="{FF2B5EF4-FFF2-40B4-BE49-F238E27FC236}">
                <a16:creationId xmlns:a16="http://schemas.microsoft.com/office/drawing/2014/main" id="{0E867773-F4D7-3FDA-9173-97DEC3431BA5}"/>
              </a:ext>
            </a:extLst>
          </p:cNvPr>
          <p:cNvSpPr>
            <a:spLocks noGrp="1"/>
          </p:cNvSpPr>
          <p:nvPr>
            <p:ph idx="1"/>
          </p:nvPr>
        </p:nvSpPr>
        <p:spPr/>
        <p:txBody>
          <a:bodyPr/>
          <a:lstStyle/>
          <a:p>
            <a:r>
              <a:rPr lang="en-US" dirty="0"/>
              <a:t>Evidence-tagged condition panels</a:t>
            </a:r>
          </a:p>
          <a:p>
            <a:r>
              <a:rPr lang="en-US" dirty="0"/>
              <a:t>Knowledge graph-powered gene chips and relationships</a:t>
            </a:r>
          </a:p>
          <a:p>
            <a:endParaRPr lang="en-US" dirty="0"/>
          </a:p>
        </p:txBody>
      </p:sp>
    </p:spTree>
    <p:extLst>
      <p:ext uri="{BB962C8B-B14F-4D97-AF65-F5344CB8AC3E}">
        <p14:creationId xmlns:p14="http://schemas.microsoft.com/office/powerpoint/2010/main" val="4225432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8D0A5-C41D-7663-B260-E80152D541BA}"/>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BD9059-D72B-FEA3-B8B4-97C259C3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F4F27D75-1C97-29D9-5BB6-114AE847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8F36DE-DD6A-9E90-543A-76EB5323F819}"/>
              </a:ext>
            </a:extLst>
          </p:cNvPr>
          <p:cNvSpPr>
            <a:spLocks noGrp="1"/>
          </p:cNvSpPr>
          <p:nvPr>
            <p:ph idx="1"/>
          </p:nvPr>
        </p:nvSpPr>
        <p:spPr>
          <a:xfrm>
            <a:off x="500883" y="1648776"/>
            <a:ext cx="3450143" cy="3053853"/>
          </a:xfrm>
        </p:spPr>
        <p:txBody>
          <a:bodyPr>
            <a:normAutofit/>
          </a:bodyPr>
          <a:lstStyle/>
          <a:p>
            <a:pPr marL="0" indent="0">
              <a:buNone/>
            </a:pPr>
            <a:r>
              <a:rPr lang="en-US" sz="2200" dirty="0"/>
              <a:t>Together we make care: </a:t>
            </a:r>
          </a:p>
          <a:p>
            <a:r>
              <a:rPr lang="en-US" sz="2200" dirty="0"/>
              <a:t>Simpler</a:t>
            </a:r>
          </a:p>
          <a:p>
            <a:r>
              <a:rPr lang="en-US" sz="2200" dirty="0"/>
              <a:t>Smarter </a:t>
            </a:r>
          </a:p>
          <a:p>
            <a:r>
              <a:rPr lang="en-US" sz="2200" dirty="0"/>
              <a:t>Supportive </a:t>
            </a:r>
          </a:p>
        </p:txBody>
      </p:sp>
      <p:sp>
        <p:nvSpPr>
          <p:cNvPr id="2" name="TextBox 1">
            <a:extLst>
              <a:ext uri="{FF2B5EF4-FFF2-40B4-BE49-F238E27FC236}">
                <a16:creationId xmlns:a16="http://schemas.microsoft.com/office/drawing/2014/main" id="{35BA5026-10F5-507E-6530-938D4FB93D7C}"/>
              </a:ext>
            </a:extLst>
          </p:cNvPr>
          <p:cNvSpPr txBox="1"/>
          <p:nvPr/>
        </p:nvSpPr>
        <p:spPr>
          <a:xfrm>
            <a:off x="694520" y="446472"/>
            <a:ext cx="6096000" cy="707886"/>
          </a:xfrm>
          <a:prstGeom prst="rect">
            <a:avLst/>
          </a:prstGeom>
          <a:noFill/>
        </p:spPr>
        <p:txBody>
          <a:bodyPr wrap="square">
            <a:spAutoFit/>
          </a:bodyPr>
          <a:lstStyle/>
          <a:p>
            <a:r>
              <a:rPr lang="en-US" sz="4000" b="1" dirty="0">
                <a:solidFill>
                  <a:srgbClr val="7030A0"/>
                </a:solidFill>
              </a:rPr>
              <a:t>Genex – Together</a:t>
            </a:r>
          </a:p>
        </p:txBody>
      </p:sp>
      <p:pic>
        <p:nvPicPr>
          <p:cNvPr id="5" name="Picture 4">
            <a:extLst>
              <a:ext uri="{FF2B5EF4-FFF2-40B4-BE49-F238E27FC236}">
                <a16:creationId xmlns:a16="http://schemas.microsoft.com/office/drawing/2014/main" id="{11E0CCA0-F875-929D-8E2E-0A0FE95E4682}"/>
              </a:ext>
            </a:extLst>
          </p:cNvPr>
          <p:cNvPicPr>
            <a:picLocks noChangeAspect="1"/>
          </p:cNvPicPr>
          <p:nvPr/>
        </p:nvPicPr>
        <p:blipFill>
          <a:blip r:embed="rId3"/>
          <a:stretch>
            <a:fillRect/>
          </a:stretch>
        </p:blipFill>
        <p:spPr>
          <a:xfrm>
            <a:off x="10600892" y="239907"/>
            <a:ext cx="1364546" cy="637452"/>
          </a:xfrm>
          <a:prstGeom prst="rect">
            <a:avLst/>
          </a:prstGeom>
        </p:spPr>
      </p:pic>
      <p:pic>
        <p:nvPicPr>
          <p:cNvPr id="8" name="Picture 7">
            <a:extLst>
              <a:ext uri="{FF2B5EF4-FFF2-40B4-BE49-F238E27FC236}">
                <a16:creationId xmlns:a16="http://schemas.microsoft.com/office/drawing/2014/main" id="{9DA1DD54-1725-1071-01C4-D7854C2A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635" y="908137"/>
            <a:ext cx="3450143" cy="3450143"/>
          </a:xfrm>
          <a:prstGeom prst="rect">
            <a:avLst/>
          </a:prstGeom>
        </p:spPr>
      </p:pic>
      <p:pic>
        <p:nvPicPr>
          <p:cNvPr id="7" name="Picture 6" descr="A group of kids playing outside&#10;&#10;AI-generated content may be incorrect.">
            <a:extLst>
              <a:ext uri="{FF2B5EF4-FFF2-40B4-BE49-F238E27FC236}">
                <a16:creationId xmlns:a16="http://schemas.microsoft.com/office/drawing/2014/main" id="{8CF46E9E-496A-BEB9-E5C8-6D6D955C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739" y="3708357"/>
            <a:ext cx="3875378" cy="2583585"/>
          </a:xfrm>
          <a:prstGeom prst="rect">
            <a:avLst/>
          </a:prstGeom>
        </p:spPr>
      </p:pic>
    </p:spTree>
    <p:extLst>
      <p:ext uri="{BB962C8B-B14F-4D97-AF65-F5344CB8AC3E}">
        <p14:creationId xmlns:p14="http://schemas.microsoft.com/office/powerpoint/2010/main" val="89120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urple dna chain with light shining through it&#10;&#10;AI-generated content may be incorrect.">
            <a:extLst>
              <a:ext uri="{FF2B5EF4-FFF2-40B4-BE49-F238E27FC236}">
                <a16:creationId xmlns:a16="http://schemas.microsoft.com/office/drawing/2014/main" id="{9A40119E-0F5C-E385-12D0-C2506265673B}"/>
              </a:ext>
            </a:extLst>
          </p:cNvPr>
          <p:cNvPicPr>
            <a:picLocks noChangeAspect="1"/>
          </p:cNvPicPr>
          <p:nvPr/>
        </p:nvPicPr>
        <p:blipFill>
          <a:blip r:embed="rId3"/>
          <a:srcRect l="7641" r="12695"/>
          <a:stretch>
            <a:fillRect/>
          </a:stretch>
        </p:blipFill>
        <p:spPr>
          <a:xfrm>
            <a:off x="2522356"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329960" y="1178782"/>
            <a:ext cx="7202954" cy="4002818"/>
          </a:xfrm>
        </p:spPr>
        <p:txBody>
          <a:bodyPr>
            <a:normAutofit/>
          </a:bodyPr>
          <a:lstStyle/>
          <a:p>
            <a:pPr marL="0" indent="0">
              <a:buNone/>
            </a:pPr>
            <a:r>
              <a:rPr lang="en-US" sz="4000" b="1" dirty="0" err="1">
                <a:solidFill>
                  <a:srgbClr val="7030A0"/>
                </a:solidFill>
              </a:rPr>
              <a:t>GeneX</a:t>
            </a:r>
            <a:r>
              <a:rPr lang="en-US" sz="4000" b="1" dirty="0">
                <a:solidFill>
                  <a:srgbClr val="7030A0"/>
                </a:solidFill>
              </a:rPr>
              <a:t> </a:t>
            </a:r>
          </a:p>
          <a:p>
            <a:pPr marL="0" indent="0">
              <a:buNone/>
            </a:pPr>
            <a:r>
              <a:rPr lang="en-US" sz="4000" b="1" dirty="0">
                <a:solidFill>
                  <a:srgbClr val="7030A0"/>
                </a:solidFill>
              </a:rPr>
              <a:t>Genetics Made Practical</a:t>
            </a:r>
            <a:endParaRPr lang="en-US" sz="4000" dirty="0">
              <a:solidFill>
                <a:srgbClr val="7030A0"/>
              </a:solidFill>
            </a:endParaRPr>
          </a:p>
        </p:txBody>
      </p:sp>
      <p:pic>
        <p:nvPicPr>
          <p:cNvPr id="4" name="Picture 3">
            <a:extLst>
              <a:ext uri="{FF2B5EF4-FFF2-40B4-BE49-F238E27FC236}">
                <a16:creationId xmlns:a16="http://schemas.microsoft.com/office/drawing/2014/main" id="{CE5DADF5-2EAA-304D-8D17-E58DBF88AE00}"/>
              </a:ext>
            </a:extLst>
          </p:cNvPr>
          <p:cNvPicPr>
            <a:picLocks noChangeAspect="1"/>
          </p:cNvPicPr>
          <p:nvPr/>
        </p:nvPicPr>
        <p:blipFill>
          <a:blip r:embed="rId4"/>
          <a:stretch>
            <a:fillRect/>
          </a:stretch>
        </p:blipFill>
        <p:spPr>
          <a:xfrm>
            <a:off x="576700" y="3429000"/>
            <a:ext cx="2689594" cy="1256453"/>
          </a:xfrm>
          <a:prstGeom prst="rect">
            <a:avLst/>
          </a:prstGeom>
        </p:spPr>
      </p:pic>
    </p:spTree>
    <p:extLst>
      <p:ext uri="{BB962C8B-B14F-4D97-AF65-F5344CB8AC3E}">
        <p14:creationId xmlns:p14="http://schemas.microsoft.com/office/powerpoint/2010/main" val="280869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1C42-5EAB-9ABA-FBFD-139AFAD65EF1}"/>
              </a:ext>
            </a:extLst>
          </p:cNvPr>
          <p:cNvSpPr>
            <a:spLocks noGrp="1"/>
          </p:cNvSpPr>
          <p:nvPr>
            <p:ph type="title"/>
          </p:nvPr>
        </p:nvSpPr>
        <p:spPr/>
        <p:txBody>
          <a:bodyPr/>
          <a:lstStyle/>
          <a:p>
            <a:r>
              <a:rPr lang="en-US" b="1" dirty="0">
                <a:solidFill>
                  <a:srgbClr val="7030A0"/>
                </a:solidFill>
              </a:rPr>
              <a:t>Typical guides fall short</a:t>
            </a:r>
            <a:endParaRPr lang="en-US" dirty="0"/>
          </a:p>
        </p:txBody>
      </p:sp>
      <p:sp>
        <p:nvSpPr>
          <p:cNvPr id="7" name="TextBox 6">
            <a:extLst>
              <a:ext uri="{FF2B5EF4-FFF2-40B4-BE49-F238E27FC236}">
                <a16:creationId xmlns:a16="http://schemas.microsoft.com/office/drawing/2014/main" id="{7FC34110-BDDC-1AAD-7798-3E0141D77D7D}"/>
              </a:ext>
            </a:extLst>
          </p:cNvPr>
          <p:cNvSpPr txBox="1"/>
          <p:nvPr/>
        </p:nvSpPr>
        <p:spPr>
          <a:xfrm>
            <a:off x="895463" y="1663639"/>
            <a:ext cx="5689745" cy="830997"/>
          </a:xfrm>
          <a:prstGeom prst="rect">
            <a:avLst/>
          </a:prstGeom>
          <a:noFill/>
        </p:spPr>
        <p:txBody>
          <a:bodyPr wrap="square">
            <a:spAutoFit/>
          </a:bodyPr>
          <a:lstStyle/>
          <a:p>
            <a:pPr marL="342900" indent="-342900">
              <a:buFont typeface="Arial" panose="020B0604020202020204" pitchFamily="34" charset="0"/>
              <a:buChar char="•"/>
            </a:pPr>
            <a:r>
              <a:rPr lang="en-US" sz="2400" dirty="0"/>
              <a:t>There are many parenting books and guidelines on the market. </a:t>
            </a:r>
          </a:p>
        </p:txBody>
      </p:sp>
      <p:pic>
        <p:nvPicPr>
          <p:cNvPr id="27" name="Picture 26">
            <a:extLst>
              <a:ext uri="{FF2B5EF4-FFF2-40B4-BE49-F238E27FC236}">
                <a16:creationId xmlns:a16="http://schemas.microsoft.com/office/drawing/2014/main" id="{C867C03D-55B5-6373-0835-CA38B3B31D1D}"/>
              </a:ext>
            </a:extLst>
          </p:cNvPr>
          <p:cNvPicPr>
            <a:picLocks noChangeAspect="1"/>
          </p:cNvPicPr>
          <p:nvPr/>
        </p:nvPicPr>
        <p:blipFill>
          <a:blip r:embed="rId3"/>
          <a:stretch>
            <a:fillRect/>
          </a:stretch>
        </p:blipFill>
        <p:spPr>
          <a:xfrm>
            <a:off x="6585208" y="2342126"/>
            <a:ext cx="1146430"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425E10BE-8981-2642-103E-C8B59262B681}"/>
              </a:ext>
            </a:extLst>
          </p:cNvPr>
          <p:cNvPicPr>
            <a:picLocks noChangeAspect="1"/>
          </p:cNvPicPr>
          <p:nvPr/>
        </p:nvPicPr>
        <p:blipFill>
          <a:blip r:embed="rId4"/>
          <a:stretch>
            <a:fillRect/>
          </a:stretch>
        </p:blipFill>
        <p:spPr>
          <a:xfrm>
            <a:off x="6967061" y="2571366"/>
            <a:ext cx="1161082" cy="1722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Content Placeholder 4">
            <a:extLst>
              <a:ext uri="{FF2B5EF4-FFF2-40B4-BE49-F238E27FC236}">
                <a16:creationId xmlns:a16="http://schemas.microsoft.com/office/drawing/2014/main" id="{558046D2-1E79-88E0-0469-AD3BD8C7E922}"/>
              </a:ext>
            </a:extLst>
          </p:cNvPr>
          <p:cNvPicPr>
            <a:picLocks noChangeAspect="1"/>
          </p:cNvPicPr>
          <p:nvPr/>
        </p:nvPicPr>
        <p:blipFill>
          <a:blip r:embed="rId5"/>
          <a:stretch>
            <a:fillRect/>
          </a:stretch>
        </p:blipFill>
        <p:spPr>
          <a:xfrm>
            <a:off x="7218576" y="2820689"/>
            <a:ext cx="1373040" cy="16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836180D0-9A1F-104C-4D88-E0D89499DAE3}"/>
              </a:ext>
            </a:extLst>
          </p:cNvPr>
          <p:cNvPicPr>
            <a:picLocks noChangeAspect="1"/>
          </p:cNvPicPr>
          <p:nvPr/>
        </p:nvPicPr>
        <p:blipFill>
          <a:blip r:embed="rId6"/>
          <a:stretch>
            <a:fillRect/>
          </a:stretch>
        </p:blipFill>
        <p:spPr>
          <a:xfrm>
            <a:off x="7504389" y="3076238"/>
            <a:ext cx="1318816" cy="157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D3556EA3-CD7B-B2A3-C867-17F8B4960D43}"/>
              </a:ext>
            </a:extLst>
          </p:cNvPr>
          <p:cNvPicPr>
            <a:picLocks noChangeAspect="1"/>
          </p:cNvPicPr>
          <p:nvPr/>
        </p:nvPicPr>
        <p:blipFill>
          <a:blip r:embed="rId7"/>
          <a:stretch>
            <a:fillRect/>
          </a:stretch>
        </p:blipFill>
        <p:spPr>
          <a:xfrm>
            <a:off x="7763386" y="3298585"/>
            <a:ext cx="1402447" cy="1678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21302712-DCD2-166A-40D7-7CDD8FF20320}"/>
              </a:ext>
            </a:extLst>
          </p:cNvPr>
          <p:cNvPicPr>
            <a:picLocks noChangeAspect="1"/>
          </p:cNvPicPr>
          <p:nvPr/>
        </p:nvPicPr>
        <p:blipFill>
          <a:blip r:embed="rId8"/>
          <a:stretch>
            <a:fillRect/>
          </a:stretch>
        </p:blipFill>
        <p:spPr>
          <a:xfrm>
            <a:off x="8083190" y="3614761"/>
            <a:ext cx="1206988" cy="1722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08E516C7-8414-7B6C-694A-7A4DF44DF03B}"/>
              </a:ext>
            </a:extLst>
          </p:cNvPr>
          <p:cNvPicPr>
            <a:picLocks noChangeAspect="1"/>
          </p:cNvPicPr>
          <p:nvPr/>
        </p:nvPicPr>
        <p:blipFill>
          <a:blip r:embed="rId9"/>
          <a:stretch>
            <a:fillRect/>
          </a:stretch>
        </p:blipFill>
        <p:spPr>
          <a:xfrm>
            <a:off x="8458417" y="3790634"/>
            <a:ext cx="1250684" cy="1796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784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7DB1-1FEE-1E01-8278-D9A5979EF137}"/>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C1CE3987-AA08-544F-5C49-88519733164C}"/>
              </a:ext>
            </a:extLst>
          </p:cNvPr>
          <p:cNvSpPr/>
          <p:nvPr/>
        </p:nvSpPr>
        <p:spPr>
          <a:xfrm>
            <a:off x="242098" y="3736945"/>
            <a:ext cx="8229600" cy="107102"/>
          </a:xfrm>
          <a:prstGeom prst="rect">
            <a:avLst/>
          </a:prstGeom>
          <a:solidFill>
            <a:srgbClr val="DCDC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9" name="Oval 88">
            <a:extLst>
              <a:ext uri="{FF2B5EF4-FFF2-40B4-BE49-F238E27FC236}">
                <a16:creationId xmlns:a16="http://schemas.microsoft.com/office/drawing/2014/main" id="{F8FC5827-7FBB-FADC-FF78-4EFDA877CBB6}"/>
              </a:ext>
            </a:extLst>
          </p:cNvPr>
          <p:cNvSpPr/>
          <p:nvPr/>
        </p:nvSpPr>
        <p:spPr>
          <a:xfrm>
            <a:off x="924269"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0" name="TextBox 89">
            <a:extLst>
              <a:ext uri="{FF2B5EF4-FFF2-40B4-BE49-F238E27FC236}">
                <a16:creationId xmlns:a16="http://schemas.microsoft.com/office/drawing/2014/main" id="{41CA2906-DE00-9ED2-CE91-39FBF36D7374}"/>
              </a:ext>
            </a:extLst>
          </p:cNvPr>
          <p:cNvSpPr txBox="1"/>
          <p:nvPr/>
        </p:nvSpPr>
        <p:spPr>
          <a:xfrm>
            <a:off x="380618" y="3938958"/>
            <a:ext cx="1261591" cy="400110"/>
          </a:xfrm>
          <a:prstGeom prst="rect">
            <a:avLst/>
          </a:prstGeom>
          <a:noFill/>
        </p:spPr>
        <p:txBody>
          <a:bodyPr wrap="square">
            <a:spAutoFit/>
          </a:bodyPr>
          <a:lstStyle/>
          <a:p>
            <a:pPr>
              <a:defRPr sz="1400">
                <a:solidFill>
                  <a:srgbClr val="787882"/>
                </a:solidFill>
              </a:defRPr>
            </a:pPr>
            <a:r>
              <a:rPr lang="en-US" sz="2000" dirty="0"/>
              <a:t>Birth</a:t>
            </a:r>
            <a:endParaRPr sz="2000" dirty="0"/>
          </a:p>
        </p:txBody>
      </p:sp>
      <p:sp>
        <p:nvSpPr>
          <p:cNvPr id="91" name="Oval 90">
            <a:extLst>
              <a:ext uri="{FF2B5EF4-FFF2-40B4-BE49-F238E27FC236}">
                <a16:creationId xmlns:a16="http://schemas.microsoft.com/office/drawing/2014/main" id="{2050DCA2-D391-F527-FEB6-4892E3345A8D}"/>
              </a:ext>
            </a:extLst>
          </p:cNvPr>
          <p:cNvSpPr/>
          <p:nvPr/>
        </p:nvSpPr>
        <p:spPr>
          <a:xfrm>
            <a:off x="2281356"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2" name="TextBox 91">
            <a:extLst>
              <a:ext uri="{FF2B5EF4-FFF2-40B4-BE49-F238E27FC236}">
                <a16:creationId xmlns:a16="http://schemas.microsoft.com/office/drawing/2014/main" id="{EAE09E34-F4ED-4A89-90B8-B3FCA7F0457C}"/>
              </a:ext>
            </a:extLst>
          </p:cNvPr>
          <p:cNvSpPr txBox="1"/>
          <p:nvPr/>
        </p:nvSpPr>
        <p:spPr>
          <a:xfrm>
            <a:off x="1851291" y="3938958"/>
            <a:ext cx="636494" cy="400110"/>
          </a:xfrm>
          <a:prstGeom prst="rect">
            <a:avLst/>
          </a:prstGeom>
          <a:noFill/>
        </p:spPr>
        <p:txBody>
          <a:bodyPr wrap="square">
            <a:spAutoFit/>
          </a:bodyPr>
          <a:lstStyle/>
          <a:p>
            <a:pPr>
              <a:defRPr sz="1400">
                <a:solidFill>
                  <a:srgbClr val="787882"/>
                </a:solidFill>
              </a:defRPr>
            </a:pPr>
            <a:r>
              <a:rPr lang="en-US" sz="2000" dirty="0"/>
              <a:t>2m</a:t>
            </a:r>
            <a:endParaRPr sz="2000" dirty="0"/>
          </a:p>
        </p:txBody>
      </p:sp>
      <p:sp>
        <p:nvSpPr>
          <p:cNvPr id="93" name="Oval 92">
            <a:extLst>
              <a:ext uri="{FF2B5EF4-FFF2-40B4-BE49-F238E27FC236}">
                <a16:creationId xmlns:a16="http://schemas.microsoft.com/office/drawing/2014/main" id="{7A9B9063-AC5E-F17C-CB1D-B25CF287F2C1}"/>
              </a:ext>
            </a:extLst>
          </p:cNvPr>
          <p:cNvSpPr/>
          <p:nvPr/>
        </p:nvSpPr>
        <p:spPr>
          <a:xfrm>
            <a:off x="3464272" y="3616412"/>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4" name="TextBox 93">
            <a:extLst>
              <a:ext uri="{FF2B5EF4-FFF2-40B4-BE49-F238E27FC236}">
                <a16:creationId xmlns:a16="http://schemas.microsoft.com/office/drawing/2014/main" id="{7D070699-5050-17E7-FF8E-B2B0C3977C5D}"/>
              </a:ext>
            </a:extLst>
          </p:cNvPr>
          <p:cNvSpPr txBox="1"/>
          <p:nvPr/>
        </p:nvSpPr>
        <p:spPr>
          <a:xfrm>
            <a:off x="3218838" y="3919062"/>
            <a:ext cx="636494" cy="400110"/>
          </a:xfrm>
          <a:prstGeom prst="rect">
            <a:avLst/>
          </a:prstGeom>
          <a:noFill/>
        </p:spPr>
        <p:txBody>
          <a:bodyPr wrap="square">
            <a:spAutoFit/>
          </a:bodyPr>
          <a:lstStyle/>
          <a:p>
            <a:pPr>
              <a:defRPr sz="1400">
                <a:solidFill>
                  <a:srgbClr val="787882"/>
                </a:solidFill>
              </a:defRPr>
            </a:pPr>
            <a:r>
              <a:rPr lang="en-US" sz="2000" dirty="0"/>
              <a:t>4m</a:t>
            </a:r>
            <a:endParaRPr sz="2000" dirty="0"/>
          </a:p>
        </p:txBody>
      </p:sp>
      <p:sp>
        <p:nvSpPr>
          <p:cNvPr id="95" name="Oval 94">
            <a:extLst>
              <a:ext uri="{FF2B5EF4-FFF2-40B4-BE49-F238E27FC236}">
                <a16:creationId xmlns:a16="http://schemas.microsoft.com/office/drawing/2014/main" id="{C7277AF2-D19D-8681-C770-67D61EABA035}"/>
              </a:ext>
            </a:extLst>
          </p:cNvPr>
          <p:cNvSpPr/>
          <p:nvPr/>
        </p:nvSpPr>
        <p:spPr>
          <a:xfrm>
            <a:off x="4806848"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6" name="TextBox 95">
            <a:extLst>
              <a:ext uri="{FF2B5EF4-FFF2-40B4-BE49-F238E27FC236}">
                <a16:creationId xmlns:a16="http://schemas.microsoft.com/office/drawing/2014/main" id="{F19505EA-BF9F-F217-8A85-0178D653111F}"/>
              </a:ext>
            </a:extLst>
          </p:cNvPr>
          <p:cNvSpPr txBox="1"/>
          <p:nvPr/>
        </p:nvSpPr>
        <p:spPr>
          <a:xfrm>
            <a:off x="4594491" y="3938958"/>
            <a:ext cx="636494" cy="400110"/>
          </a:xfrm>
          <a:prstGeom prst="rect">
            <a:avLst/>
          </a:prstGeom>
          <a:noFill/>
        </p:spPr>
        <p:txBody>
          <a:bodyPr wrap="square">
            <a:spAutoFit/>
          </a:bodyPr>
          <a:lstStyle/>
          <a:p>
            <a:pPr>
              <a:defRPr sz="1400">
                <a:solidFill>
                  <a:srgbClr val="787882"/>
                </a:solidFill>
              </a:defRPr>
            </a:pPr>
            <a:r>
              <a:rPr lang="en-US" sz="2000" dirty="0"/>
              <a:t>6m</a:t>
            </a:r>
            <a:endParaRPr sz="2000" dirty="0"/>
          </a:p>
        </p:txBody>
      </p:sp>
      <p:sp>
        <p:nvSpPr>
          <p:cNvPr id="97" name="Oval 96">
            <a:extLst>
              <a:ext uri="{FF2B5EF4-FFF2-40B4-BE49-F238E27FC236}">
                <a16:creationId xmlns:a16="http://schemas.microsoft.com/office/drawing/2014/main" id="{A681CE59-70C0-9E92-144E-16E24A3F36FE}"/>
              </a:ext>
            </a:extLst>
          </p:cNvPr>
          <p:cNvSpPr/>
          <p:nvPr/>
        </p:nvSpPr>
        <p:spPr>
          <a:xfrm>
            <a:off x="6149412" y="3616412"/>
            <a:ext cx="256032" cy="374857"/>
          </a:xfrm>
          <a:prstGeom prst="ellipse">
            <a:avLst/>
          </a:prstGeom>
          <a:solidFill>
            <a:srgbClr val="5F40C6"/>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8" name="TextBox 97">
            <a:extLst>
              <a:ext uri="{FF2B5EF4-FFF2-40B4-BE49-F238E27FC236}">
                <a16:creationId xmlns:a16="http://schemas.microsoft.com/office/drawing/2014/main" id="{95DA5E65-9506-C3AB-96D0-0E0267D68476}"/>
              </a:ext>
            </a:extLst>
          </p:cNvPr>
          <p:cNvSpPr txBox="1"/>
          <p:nvPr/>
        </p:nvSpPr>
        <p:spPr>
          <a:xfrm>
            <a:off x="5966091" y="3938958"/>
            <a:ext cx="636494" cy="400110"/>
          </a:xfrm>
          <a:prstGeom prst="rect">
            <a:avLst/>
          </a:prstGeom>
          <a:noFill/>
        </p:spPr>
        <p:txBody>
          <a:bodyPr wrap="square">
            <a:spAutoFit/>
          </a:bodyPr>
          <a:lstStyle/>
          <a:p>
            <a:pPr>
              <a:defRPr sz="1400">
                <a:solidFill>
                  <a:srgbClr val="787882"/>
                </a:solidFill>
              </a:defRPr>
            </a:pPr>
            <a:r>
              <a:rPr lang="en-US" sz="2000" dirty="0"/>
              <a:t>8m</a:t>
            </a:r>
            <a:endParaRPr sz="2000" dirty="0"/>
          </a:p>
        </p:txBody>
      </p:sp>
      <p:sp>
        <p:nvSpPr>
          <p:cNvPr id="99" name="Oval 98">
            <a:extLst>
              <a:ext uri="{FF2B5EF4-FFF2-40B4-BE49-F238E27FC236}">
                <a16:creationId xmlns:a16="http://schemas.microsoft.com/office/drawing/2014/main" id="{878EF9D7-0790-F945-FECD-41B2D5C22EB9}"/>
              </a:ext>
            </a:extLst>
          </p:cNvPr>
          <p:cNvSpPr/>
          <p:nvPr/>
        </p:nvSpPr>
        <p:spPr>
          <a:xfrm>
            <a:off x="7564554" y="3616412"/>
            <a:ext cx="256032" cy="374857"/>
          </a:xfrm>
          <a:prstGeom prst="ellipse">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0" name="TextBox 99">
            <a:extLst>
              <a:ext uri="{FF2B5EF4-FFF2-40B4-BE49-F238E27FC236}">
                <a16:creationId xmlns:a16="http://schemas.microsoft.com/office/drawing/2014/main" id="{905A765D-33C0-E53D-3313-68689C9E0F84}"/>
              </a:ext>
            </a:extLst>
          </p:cNvPr>
          <p:cNvSpPr txBox="1"/>
          <p:nvPr/>
        </p:nvSpPr>
        <p:spPr>
          <a:xfrm>
            <a:off x="7315371" y="3938958"/>
            <a:ext cx="777314" cy="400110"/>
          </a:xfrm>
          <a:prstGeom prst="rect">
            <a:avLst/>
          </a:prstGeom>
          <a:noFill/>
        </p:spPr>
        <p:txBody>
          <a:bodyPr wrap="square">
            <a:spAutoFit/>
          </a:bodyPr>
          <a:lstStyle/>
          <a:p>
            <a:pPr>
              <a:defRPr sz="1400">
                <a:solidFill>
                  <a:srgbClr val="787882"/>
                </a:solidFill>
              </a:defRPr>
            </a:pPr>
            <a:r>
              <a:rPr lang="en-US" sz="2000" dirty="0"/>
              <a:t>10m</a:t>
            </a:r>
            <a:endParaRPr sz="2000" dirty="0"/>
          </a:p>
        </p:txBody>
      </p:sp>
      <p:pic>
        <p:nvPicPr>
          <p:cNvPr id="101" name="Picture 100">
            <a:extLst>
              <a:ext uri="{FF2B5EF4-FFF2-40B4-BE49-F238E27FC236}">
                <a16:creationId xmlns:a16="http://schemas.microsoft.com/office/drawing/2014/main" id="{767A9A8B-1395-22DF-6374-DE440C81750F}"/>
              </a:ext>
            </a:extLst>
          </p:cNvPr>
          <p:cNvPicPr>
            <a:picLocks noChangeAspect="1"/>
          </p:cNvPicPr>
          <p:nvPr/>
        </p:nvPicPr>
        <p:blipFill>
          <a:blip r:embed="rId3"/>
          <a:stretch>
            <a:fillRect/>
          </a:stretch>
        </p:blipFill>
        <p:spPr>
          <a:xfrm>
            <a:off x="6137740" y="4266720"/>
            <a:ext cx="697964" cy="853067"/>
          </a:xfrm>
          <a:prstGeom prst="rect">
            <a:avLst/>
          </a:prstGeom>
        </p:spPr>
      </p:pic>
      <p:pic>
        <p:nvPicPr>
          <p:cNvPr id="102" name="Picture 101">
            <a:extLst>
              <a:ext uri="{FF2B5EF4-FFF2-40B4-BE49-F238E27FC236}">
                <a16:creationId xmlns:a16="http://schemas.microsoft.com/office/drawing/2014/main" id="{CE55C857-79B1-DE3E-DD45-6E604B848BD0}"/>
              </a:ext>
            </a:extLst>
          </p:cNvPr>
          <p:cNvPicPr>
            <a:picLocks noChangeAspect="1"/>
          </p:cNvPicPr>
          <p:nvPr/>
        </p:nvPicPr>
        <p:blipFill>
          <a:blip r:embed="rId4"/>
          <a:stretch>
            <a:fillRect/>
          </a:stretch>
        </p:blipFill>
        <p:spPr>
          <a:xfrm>
            <a:off x="7330605" y="2367071"/>
            <a:ext cx="741049" cy="1068488"/>
          </a:xfrm>
          <a:prstGeom prst="rect">
            <a:avLst/>
          </a:prstGeom>
        </p:spPr>
      </p:pic>
      <p:pic>
        <p:nvPicPr>
          <p:cNvPr id="103" name="Picture 102">
            <a:extLst>
              <a:ext uri="{FF2B5EF4-FFF2-40B4-BE49-F238E27FC236}">
                <a16:creationId xmlns:a16="http://schemas.microsoft.com/office/drawing/2014/main" id="{E61C05E9-05E4-47A7-BA75-4021267D7546}"/>
              </a:ext>
            </a:extLst>
          </p:cNvPr>
          <p:cNvPicPr>
            <a:picLocks noChangeAspect="1"/>
          </p:cNvPicPr>
          <p:nvPr/>
        </p:nvPicPr>
        <p:blipFill>
          <a:blip r:embed="rId5"/>
          <a:stretch>
            <a:fillRect/>
          </a:stretch>
        </p:blipFill>
        <p:spPr>
          <a:xfrm>
            <a:off x="4480972" y="2489809"/>
            <a:ext cx="965086" cy="999555"/>
          </a:xfrm>
          <a:prstGeom prst="rect">
            <a:avLst/>
          </a:prstGeom>
        </p:spPr>
      </p:pic>
      <p:pic>
        <p:nvPicPr>
          <p:cNvPr id="104" name="Picture 103">
            <a:extLst>
              <a:ext uri="{FF2B5EF4-FFF2-40B4-BE49-F238E27FC236}">
                <a16:creationId xmlns:a16="http://schemas.microsoft.com/office/drawing/2014/main" id="{7F4893EB-D053-B7D4-444D-19CD2233D3DD}"/>
              </a:ext>
            </a:extLst>
          </p:cNvPr>
          <p:cNvPicPr>
            <a:picLocks noChangeAspect="1"/>
          </p:cNvPicPr>
          <p:nvPr/>
        </p:nvPicPr>
        <p:blipFill>
          <a:blip r:embed="rId6"/>
          <a:stretch>
            <a:fillRect/>
          </a:stretch>
        </p:blipFill>
        <p:spPr>
          <a:xfrm>
            <a:off x="3161446" y="4387584"/>
            <a:ext cx="861684" cy="853067"/>
          </a:xfrm>
          <a:prstGeom prst="rect">
            <a:avLst/>
          </a:prstGeom>
        </p:spPr>
      </p:pic>
      <p:pic>
        <p:nvPicPr>
          <p:cNvPr id="105" name="Picture 104">
            <a:extLst>
              <a:ext uri="{FF2B5EF4-FFF2-40B4-BE49-F238E27FC236}">
                <a16:creationId xmlns:a16="http://schemas.microsoft.com/office/drawing/2014/main" id="{B6A77CDD-950D-A405-4328-30235268C9EA}"/>
              </a:ext>
            </a:extLst>
          </p:cNvPr>
          <p:cNvPicPr>
            <a:picLocks noChangeAspect="1"/>
          </p:cNvPicPr>
          <p:nvPr/>
        </p:nvPicPr>
        <p:blipFill>
          <a:blip r:embed="rId7"/>
          <a:stretch>
            <a:fillRect/>
          </a:stretch>
        </p:blipFill>
        <p:spPr>
          <a:xfrm>
            <a:off x="1804528" y="2802232"/>
            <a:ext cx="965086" cy="637646"/>
          </a:xfrm>
          <a:prstGeom prst="rect">
            <a:avLst/>
          </a:prstGeom>
        </p:spPr>
      </p:pic>
      <p:sp>
        <p:nvSpPr>
          <p:cNvPr id="2" name="Title 1">
            <a:extLst>
              <a:ext uri="{FF2B5EF4-FFF2-40B4-BE49-F238E27FC236}">
                <a16:creationId xmlns:a16="http://schemas.microsoft.com/office/drawing/2014/main" id="{B8094943-8CCC-6DB1-816F-CFFE43C1293E}"/>
              </a:ext>
            </a:extLst>
          </p:cNvPr>
          <p:cNvSpPr>
            <a:spLocks noGrp="1"/>
          </p:cNvSpPr>
          <p:nvPr>
            <p:ph type="title"/>
          </p:nvPr>
        </p:nvSpPr>
        <p:spPr>
          <a:xfrm>
            <a:off x="838200" y="365125"/>
            <a:ext cx="10515600" cy="946437"/>
          </a:xfrm>
        </p:spPr>
        <p:txBody>
          <a:bodyPr>
            <a:normAutofit/>
          </a:bodyPr>
          <a:lstStyle/>
          <a:p>
            <a:r>
              <a:rPr lang="en-US" sz="4000" b="1" dirty="0">
                <a:solidFill>
                  <a:srgbClr val="7030A0"/>
                </a:solidFill>
              </a:rPr>
              <a:t>Typical guides fall short</a:t>
            </a:r>
            <a:endParaRPr lang="en-US" sz="4000" dirty="0"/>
          </a:p>
        </p:txBody>
      </p:sp>
      <p:sp>
        <p:nvSpPr>
          <p:cNvPr id="4" name="TextBox 3">
            <a:extLst>
              <a:ext uri="{FF2B5EF4-FFF2-40B4-BE49-F238E27FC236}">
                <a16:creationId xmlns:a16="http://schemas.microsoft.com/office/drawing/2014/main" id="{6039FD96-BCF7-493E-F75B-AD50668F1794}"/>
              </a:ext>
            </a:extLst>
          </p:cNvPr>
          <p:cNvSpPr txBox="1"/>
          <p:nvPr/>
        </p:nvSpPr>
        <p:spPr>
          <a:xfrm>
            <a:off x="855600" y="1270018"/>
            <a:ext cx="7147385" cy="461665"/>
          </a:xfrm>
          <a:prstGeom prst="rect">
            <a:avLst/>
          </a:prstGeom>
          <a:noFill/>
        </p:spPr>
        <p:txBody>
          <a:bodyPr wrap="square">
            <a:spAutoFit/>
          </a:bodyPr>
          <a:lstStyle/>
          <a:p>
            <a:pPr marL="342900" indent="-342900">
              <a:buFont typeface="Arial" panose="020B0604020202020204" pitchFamily="34" charset="0"/>
              <a:buChar char="•"/>
            </a:pPr>
            <a:r>
              <a:rPr lang="en-US" sz="2400" dirty="0"/>
              <a:t>But typical parenting guides don’t fit every child.</a:t>
            </a:r>
          </a:p>
        </p:txBody>
      </p:sp>
      <p:pic>
        <p:nvPicPr>
          <p:cNvPr id="6" name="Picture 5" descr="A person and person with a baby&#10;&#10;AI-generated content may be incorrect.">
            <a:extLst>
              <a:ext uri="{FF2B5EF4-FFF2-40B4-BE49-F238E27FC236}">
                <a16:creationId xmlns:a16="http://schemas.microsoft.com/office/drawing/2014/main" id="{5A21F6A9-F343-EA27-37DF-8861E17B96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1763" y="1281762"/>
            <a:ext cx="3117492" cy="4676238"/>
          </a:xfrm>
          <a:prstGeom prst="rect">
            <a:avLst/>
          </a:prstGeom>
        </p:spPr>
      </p:pic>
    </p:spTree>
    <p:extLst>
      <p:ext uri="{BB962C8B-B14F-4D97-AF65-F5344CB8AC3E}">
        <p14:creationId xmlns:p14="http://schemas.microsoft.com/office/powerpoint/2010/main" val="351404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69AE0-6A3F-C1C0-0911-18EE5B8C9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9FD0D-5118-DDE1-558D-A996B8469A00}"/>
              </a:ext>
            </a:extLst>
          </p:cNvPr>
          <p:cNvSpPr>
            <a:spLocks noGrp="1"/>
          </p:cNvSpPr>
          <p:nvPr>
            <p:ph type="title"/>
          </p:nvPr>
        </p:nvSpPr>
        <p:spPr/>
        <p:txBody>
          <a:bodyPr>
            <a:normAutofit/>
          </a:bodyPr>
          <a:lstStyle/>
          <a:p>
            <a:r>
              <a:rPr lang="en-US" sz="4000" b="1" dirty="0">
                <a:solidFill>
                  <a:srgbClr val="7030A0"/>
                </a:solidFill>
              </a:rPr>
              <a:t>Typical guides fall short</a:t>
            </a:r>
            <a:endParaRPr lang="en-US" sz="4000" dirty="0"/>
          </a:p>
        </p:txBody>
      </p:sp>
      <p:sp>
        <p:nvSpPr>
          <p:cNvPr id="7" name="TextBox 6">
            <a:extLst>
              <a:ext uri="{FF2B5EF4-FFF2-40B4-BE49-F238E27FC236}">
                <a16:creationId xmlns:a16="http://schemas.microsoft.com/office/drawing/2014/main" id="{D468B102-B346-BBAA-FCCB-9A4843DBF7AE}"/>
              </a:ext>
            </a:extLst>
          </p:cNvPr>
          <p:cNvSpPr txBox="1"/>
          <p:nvPr/>
        </p:nvSpPr>
        <p:spPr>
          <a:xfrm>
            <a:off x="838200" y="1510997"/>
            <a:ext cx="9869713" cy="461665"/>
          </a:xfrm>
          <a:prstGeom prst="rect">
            <a:avLst/>
          </a:prstGeom>
          <a:noFill/>
        </p:spPr>
        <p:txBody>
          <a:bodyPr wrap="square">
            <a:spAutoFit/>
          </a:bodyPr>
          <a:lstStyle/>
          <a:p>
            <a:pPr marL="342900" indent="-342900">
              <a:buFont typeface="Arial" panose="020B0604020202020204" pitchFamily="34" charset="0"/>
              <a:buChar char="•"/>
            </a:pPr>
            <a:r>
              <a:rPr lang="en-US" sz="2400" dirty="0"/>
              <a:t>Especially when a genetic condition is in the picture. </a:t>
            </a:r>
          </a:p>
        </p:txBody>
      </p:sp>
      <p:pic>
        <p:nvPicPr>
          <p:cNvPr id="12" name="Picture 11">
            <a:extLst>
              <a:ext uri="{FF2B5EF4-FFF2-40B4-BE49-F238E27FC236}">
                <a16:creationId xmlns:a16="http://schemas.microsoft.com/office/drawing/2014/main" id="{C2CE9232-3671-64DD-0DCE-B58AA1EBC40C}"/>
              </a:ext>
            </a:extLst>
          </p:cNvPr>
          <p:cNvPicPr>
            <a:picLocks noChangeAspect="1"/>
          </p:cNvPicPr>
          <p:nvPr/>
        </p:nvPicPr>
        <p:blipFill>
          <a:blip r:embed="rId3"/>
          <a:stretch>
            <a:fillRect/>
          </a:stretch>
        </p:blipFill>
        <p:spPr>
          <a:xfrm>
            <a:off x="1452592" y="2688874"/>
            <a:ext cx="1135079"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DBA57EC-941C-DA16-F0EE-168AD110E2AF}"/>
              </a:ext>
            </a:extLst>
          </p:cNvPr>
          <p:cNvPicPr>
            <a:picLocks noChangeAspect="1"/>
          </p:cNvPicPr>
          <p:nvPr/>
        </p:nvPicPr>
        <p:blipFill>
          <a:blip r:embed="rId4"/>
          <a:stretch>
            <a:fillRect/>
          </a:stretch>
        </p:blipFill>
        <p:spPr>
          <a:xfrm>
            <a:off x="1907735" y="2912616"/>
            <a:ext cx="1149586" cy="170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44F024C0-6C02-17C8-17FE-C8C2125D048F}"/>
              </a:ext>
            </a:extLst>
          </p:cNvPr>
          <p:cNvPicPr>
            <a:picLocks noChangeAspect="1"/>
          </p:cNvPicPr>
          <p:nvPr/>
        </p:nvPicPr>
        <p:blipFill>
          <a:blip r:embed="rId5"/>
          <a:stretch>
            <a:fillRect/>
          </a:stretch>
        </p:blipFill>
        <p:spPr>
          <a:xfrm>
            <a:off x="2141407" y="3292717"/>
            <a:ext cx="1467456"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Content Placeholder 4">
            <a:extLst>
              <a:ext uri="{FF2B5EF4-FFF2-40B4-BE49-F238E27FC236}">
                <a16:creationId xmlns:a16="http://schemas.microsoft.com/office/drawing/2014/main" id="{1B65112E-4F1C-0FC0-4BD3-B883B981BED4}"/>
              </a:ext>
            </a:extLst>
          </p:cNvPr>
          <p:cNvPicPr>
            <a:picLocks noChangeAspect="1"/>
          </p:cNvPicPr>
          <p:nvPr/>
        </p:nvPicPr>
        <p:blipFill>
          <a:blip r:embed="rId6"/>
          <a:stretch>
            <a:fillRect/>
          </a:stretch>
        </p:blipFill>
        <p:spPr>
          <a:xfrm>
            <a:off x="2377598" y="3423722"/>
            <a:ext cx="1359446" cy="1589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7F9D4B9-E994-8B23-EC97-8D8F25B2E400}"/>
              </a:ext>
            </a:extLst>
          </p:cNvPr>
          <p:cNvPicPr>
            <a:picLocks noChangeAspect="1"/>
          </p:cNvPicPr>
          <p:nvPr/>
        </p:nvPicPr>
        <p:blipFill>
          <a:blip r:embed="rId7"/>
          <a:stretch>
            <a:fillRect/>
          </a:stretch>
        </p:blipFill>
        <p:spPr>
          <a:xfrm>
            <a:off x="2663143" y="3679140"/>
            <a:ext cx="1305758" cy="15631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BEFF4C1-0F81-0E29-4B6F-F08F1F401975}"/>
              </a:ext>
            </a:extLst>
          </p:cNvPr>
          <p:cNvPicPr>
            <a:picLocks noChangeAspect="1"/>
          </p:cNvPicPr>
          <p:nvPr/>
        </p:nvPicPr>
        <p:blipFill>
          <a:blip r:embed="rId8"/>
          <a:stretch>
            <a:fillRect/>
          </a:stretch>
        </p:blipFill>
        <p:spPr>
          <a:xfrm>
            <a:off x="3203683" y="4254750"/>
            <a:ext cx="1388561" cy="1661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EB21072-11EC-E7C7-371A-136471670B83}"/>
              </a:ext>
            </a:extLst>
          </p:cNvPr>
          <p:cNvPicPr>
            <a:picLocks noChangeAspect="1"/>
          </p:cNvPicPr>
          <p:nvPr/>
        </p:nvPicPr>
        <p:blipFill>
          <a:blip r:embed="rId9"/>
          <a:stretch>
            <a:fillRect/>
          </a:stretch>
        </p:blipFill>
        <p:spPr>
          <a:xfrm>
            <a:off x="3692307" y="4460704"/>
            <a:ext cx="1195038" cy="170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DA56D9B-2F05-A9E0-2B86-9433965E7133}"/>
              </a:ext>
            </a:extLst>
          </p:cNvPr>
          <p:cNvPicPr>
            <a:picLocks noChangeAspect="1"/>
          </p:cNvPicPr>
          <p:nvPr/>
        </p:nvPicPr>
        <p:blipFill>
          <a:blip r:embed="rId10"/>
          <a:stretch>
            <a:fillRect/>
          </a:stretch>
        </p:blipFill>
        <p:spPr>
          <a:xfrm>
            <a:off x="3991999" y="4726833"/>
            <a:ext cx="1238301" cy="17782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ultiplication Sign 12">
            <a:extLst>
              <a:ext uri="{FF2B5EF4-FFF2-40B4-BE49-F238E27FC236}">
                <a16:creationId xmlns:a16="http://schemas.microsoft.com/office/drawing/2014/main" id="{7AFB0B20-156C-B91B-7757-4C3A5148E414}"/>
              </a:ext>
            </a:extLst>
          </p:cNvPr>
          <p:cNvSpPr/>
          <p:nvPr/>
        </p:nvSpPr>
        <p:spPr>
          <a:xfrm>
            <a:off x="1859947" y="3149179"/>
            <a:ext cx="2432696" cy="306447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10160">
                <a:solidFill>
                  <a:schemeClr val="accent5"/>
                </a:solidFill>
                <a:prstDash val="solid"/>
              </a:ln>
              <a:solidFill>
                <a:srgbClr val="FF0000"/>
              </a:solidFill>
              <a:effectLst>
                <a:outerShdw blurRad="38100" dist="22860" dir="5400000" algn="tl" rotWithShape="0">
                  <a:srgbClr val="000000">
                    <a:alpha val="30000"/>
                  </a:srgbClr>
                </a:outerShdw>
              </a:effectLst>
            </a:endParaRPr>
          </a:p>
        </p:txBody>
      </p:sp>
      <p:pic>
        <p:nvPicPr>
          <p:cNvPr id="17" name="Picture 16" descr="A dna with a exclamation mark&#10;&#10;AI-generated content may be incorrect.">
            <a:extLst>
              <a:ext uri="{FF2B5EF4-FFF2-40B4-BE49-F238E27FC236}">
                <a16:creationId xmlns:a16="http://schemas.microsoft.com/office/drawing/2014/main" id="{BA93505C-B1F3-EDFC-3CC7-A89ABCEE2D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6050" y="2143488"/>
            <a:ext cx="3708821" cy="3708821"/>
          </a:xfrm>
          <a:prstGeom prst="rect">
            <a:avLst/>
          </a:prstGeom>
        </p:spPr>
      </p:pic>
    </p:spTree>
    <p:extLst>
      <p:ext uri="{BB962C8B-B14F-4D97-AF65-F5344CB8AC3E}">
        <p14:creationId xmlns:p14="http://schemas.microsoft.com/office/powerpoint/2010/main" val="167214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985B-F72C-8AC0-3250-45F00CDA3A1B}"/>
              </a:ext>
            </a:extLst>
          </p:cNvPr>
          <p:cNvSpPr>
            <a:spLocks noGrp="1"/>
          </p:cNvSpPr>
          <p:nvPr>
            <p:ph type="title"/>
          </p:nvPr>
        </p:nvSpPr>
        <p:spPr/>
        <p:txBody>
          <a:bodyPr>
            <a:normAutofit/>
          </a:bodyPr>
          <a:lstStyle/>
          <a:p>
            <a:r>
              <a:rPr lang="en-US" sz="4000" b="1" dirty="0">
                <a:solidFill>
                  <a:srgbClr val="7030A0"/>
                </a:solidFill>
              </a:rPr>
              <a:t>Diagnosis… then what?</a:t>
            </a:r>
            <a:br>
              <a:rPr lang="en-US" sz="4000" b="1" dirty="0">
                <a:solidFill>
                  <a:srgbClr val="7030A0"/>
                </a:solidFill>
              </a:rPr>
            </a:br>
            <a:endParaRPr lang="en-US" sz="4000" dirty="0"/>
          </a:p>
        </p:txBody>
      </p:sp>
      <p:pic>
        <p:nvPicPr>
          <p:cNvPr id="7" name="Content Placeholder 4">
            <a:extLst>
              <a:ext uri="{FF2B5EF4-FFF2-40B4-BE49-F238E27FC236}">
                <a16:creationId xmlns:a16="http://schemas.microsoft.com/office/drawing/2014/main" id="{60E6B6E8-BE1D-6602-40F1-33832A2A3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1925" y="1282359"/>
            <a:ext cx="7342018" cy="4894679"/>
          </a:xfrm>
        </p:spPr>
      </p:pic>
    </p:spTree>
    <p:extLst>
      <p:ext uri="{BB962C8B-B14F-4D97-AF65-F5344CB8AC3E}">
        <p14:creationId xmlns:p14="http://schemas.microsoft.com/office/powerpoint/2010/main" val="82514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0158-3E58-651E-3546-3580483B5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0A0E-E5D0-3FFA-D5E3-472018A1B738}"/>
              </a:ext>
            </a:extLst>
          </p:cNvPr>
          <p:cNvSpPr>
            <a:spLocks noGrp="1"/>
          </p:cNvSpPr>
          <p:nvPr>
            <p:ph type="title"/>
          </p:nvPr>
        </p:nvSpPr>
        <p:spPr/>
        <p:txBody>
          <a:bodyPr>
            <a:normAutofit/>
          </a:bodyPr>
          <a:lstStyle/>
          <a:p>
            <a:r>
              <a:rPr lang="en-US" sz="4000" b="1" dirty="0">
                <a:solidFill>
                  <a:srgbClr val="7030A0"/>
                </a:solidFill>
              </a:rPr>
              <a:t>Diagnosis… then what?</a:t>
            </a:r>
            <a:br>
              <a:rPr lang="en-US" sz="4000" b="1" dirty="0">
                <a:solidFill>
                  <a:srgbClr val="7030A0"/>
                </a:solidFill>
              </a:rPr>
            </a:br>
            <a:endParaRPr lang="en-US" sz="4000" dirty="0"/>
          </a:p>
        </p:txBody>
      </p:sp>
      <p:pic>
        <p:nvPicPr>
          <p:cNvPr id="36" name="Content Placeholder 4">
            <a:extLst>
              <a:ext uri="{FF2B5EF4-FFF2-40B4-BE49-F238E27FC236}">
                <a16:creationId xmlns:a16="http://schemas.microsoft.com/office/drawing/2014/main" id="{B9F41F6D-0EAE-9733-25FA-9579B9219A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9439" y="381737"/>
            <a:ext cx="4469418" cy="6094526"/>
          </a:xfrm>
          <a:prstGeom prst="rect">
            <a:avLst/>
          </a:prstGeom>
        </p:spPr>
      </p:pic>
      <p:graphicFrame>
        <p:nvGraphicFramePr>
          <p:cNvPr id="7" name="Content Placeholder 2">
            <a:extLst>
              <a:ext uri="{FF2B5EF4-FFF2-40B4-BE49-F238E27FC236}">
                <a16:creationId xmlns:a16="http://schemas.microsoft.com/office/drawing/2014/main" id="{3BC74733-18A6-E21E-7241-001B2463767B}"/>
              </a:ext>
            </a:extLst>
          </p:cNvPr>
          <p:cNvGraphicFramePr>
            <a:graphicFrameLocks/>
          </p:cNvGraphicFramePr>
          <p:nvPr>
            <p:extLst>
              <p:ext uri="{D42A27DB-BD31-4B8C-83A1-F6EECF244321}">
                <p14:modId xmlns:p14="http://schemas.microsoft.com/office/powerpoint/2010/main" val="1859425974"/>
              </p:ext>
            </p:extLst>
          </p:nvPr>
        </p:nvGraphicFramePr>
        <p:xfrm>
          <a:off x="990600" y="1291771"/>
          <a:ext cx="5279571" cy="5235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54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2BD-7158-904D-C2F7-C81979C42693}"/>
              </a:ext>
            </a:extLst>
          </p:cNvPr>
          <p:cNvSpPr>
            <a:spLocks noGrp="1"/>
          </p:cNvSpPr>
          <p:nvPr>
            <p:ph type="title"/>
          </p:nvPr>
        </p:nvSpPr>
        <p:spPr/>
        <p:txBody>
          <a:bodyPr>
            <a:normAutofit/>
          </a:bodyPr>
          <a:lstStyle/>
          <a:p>
            <a:r>
              <a:rPr lang="en-US" sz="4000" b="1" dirty="0">
                <a:solidFill>
                  <a:srgbClr val="7030A0"/>
                </a:solidFill>
              </a:rPr>
              <a:t>That’s why we build Genex </a:t>
            </a:r>
            <a:endParaRPr lang="en-US" sz="4000" dirty="0"/>
          </a:p>
        </p:txBody>
      </p:sp>
      <p:pic>
        <p:nvPicPr>
          <p:cNvPr id="4" name="Picture 3">
            <a:extLst>
              <a:ext uri="{FF2B5EF4-FFF2-40B4-BE49-F238E27FC236}">
                <a16:creationId xmlns:a16="http://schemas.microsoft.com/office/drawing/2014/main" id="{7F38FC5B-76EA-182E-03FE-D179B792F749}"/>
              </a:ext>
            </a:extLst>
          </p:cNvPr>
          <p:cNvPicPr>
            <a:picLocks noChangeAspect="1"/>
          </p:cNvPicPr>
          <p:nvPr/>
        </p:nvPicPr>
        <p:blipFill>
          <a:blip r:embed="rId2"/>
          <a:stretch>
            <a:fillRect/>
          </a:stretch>
        </p:blipFill>
        <p:spPr>
          <a:xfrm>
            <a:off x="3579994" y="2375298"/>
            <a:ext cx="5134770" cy="2398725"/>
          </a:xfrm>
          <a:prstGeom prst="rect">
            <a:avLst/>
          </a:prstGeom>
        </p:spPr>
      </p:pic>
    </p:spTree>
    <p:extLst>
      <p:ext uri="{BB962C8B-B14F-4D97-AF65-F5344CB8AC3E}">
        <p14:creationId xmlns:p14="http://schemas.microsoft.com/office/powerpoint/2010/main" val="36990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D34DEFE-D2D4-F273-3999-A171585DC44E}"/>
              </a:ext>
            </a:extLst>
          </p:cNvPr>
          <p:cNvSpPr txBox="1"/>
          <p:nvPr/>
        </p:nvSpPr>
        <p:spPr>
          <a:xfrm>
            <a:off x="616611" y="404361"/>
            <a:ext cx="8565880" cy="707886"/>
          </a:xfrm>
          <a:prstGeom prst="rect">
            <a:avLst/>
          </a:prstGeom>
          <a:noFill/>
        </p:spPr>
        <p:txBody>
          <a:bodyPr wrap="square">
            <a:spAutoFit/>
          </a:bodyPr>
          <a:lstStyle/>
          <a:p>
            <a:r>
              <a:rPr lang="en-US" sz="4000" b="1" dirty="0">
                <a:solidFill>
                  <a:srgbClr val="7030A0"/>
                </a:solidFill>
              </a:rPr>
              <a:t>Genex – Genetics Made Practical </a:t>
            </a:r>
          </a:p>
        </p:txBody>
      </p:sp>
      <p:pic>
        <p:nvPicPr>
          <p:cNvPr id="35" name="Picture 34">
            <a:extLst>
              <a:ext uri="{FF2B5EF4-FFF2-40B4-BE49-F238E27FC236}">
                <a16:creationId xmlns:a16="http://schemas.microsoft.com/office/drawing/2014/main" id="{2F8D1309-28CB-2B66-F77E-AB72F4A0DF42}"/>
              </a:ext>
            </a:extLst>
          </p:cNvPr>
          <p:cNvPicPr>
            <a:picLocks noChangeAspect="1"/>
          </p:cNvPicPr>
          <p:nvPr/>
        </p:nvPicPr>
        <p:blipFill>
          <a:blip r:embed="rId3"/>
          <a:stretch>
            <a:fillRect/>
          </a:stretch>
        </p:blipFill>
        <p:spPr>
          <a:xfrm>
            <a:off x="1004796" y="3390721"/>
            <a:ext cx="1075363" cy="1060109"/>
          </a:xfrm>
          <a:prstGeom prst="rect">
            <a:avLst/>
          </a:prstGeom>
        </p:spPr>
      </p:pic>
      <p:pic>
        <p:nvPicPr>
          <p:cNvPr id="36" name="Picture 35">
            <a:extLst>
              <a:ext uri="{FF2B5EF4-FFF2-40B4-BE49-F238E27FC236}">
                <a16:creationId xmlns:a16="http://schemas.microsoft.com/office/drawing/2014/main" id="{9508A0BE-EAB4-03DE-C8F9-434480703C46}"/>
              </a:ext>
            </a:extLst>
          </p:cNvPr>
          <p:cNvPicPr>
            <a:picLocks noChangeAspect="1"/>
          </p:cNvPicPr>
          <p:nvPr/>
        </p:nvPicPr>
        <p:blipFill>
          <a:blip r:embed="rId4"/>
          <a:stretch>
            <a:fillRect/>
          </a:stretch>
        </p:blipFill>
        <p:spPr>
          <a:xfrm>
            <a:off x="4054315" y="4494464"/>
            <a:ext cx="1674036" cy="1398312"/>
          </a:xfrm>
          <a:prstGeom prst="rect">
            <a:avLst/>
          </a:prstGeom>
        </p:spPr>
      </p:pic>
      <p:pic>
        <p:nvPicPr>
          <p:cNvPr id="38" name="Picture 37">
            <a:extLst>
              <a:ext uri="{FF2B5EF4-FFF2-40B4-BE49-F238E27FC236}">
                <a16:creationId xmlns:a16="http://schemas.microsoft.com/office/drawing/2014/main" id="{2328DF23-55AA-BEAE-8698-661C2B5E439E}"/>
              </a:ext>
            </a:extLst>
          </p:cNvPr>
          <p:cNvPicPr>
            <a:picLocks noChangeAspect="1"/>
          </p:cNvPicPr>
          <p:nvPr/>
        </p:nvPicPr>
        <p:blipFill>
          <a:blip r:embed="rId5"/>
          <a:stretch>
            <a:fillRect/>
          </a:stretch>
        </p:blipFill>
        <p:spPr>
          <a:xfrm>
            <a:off x="9993719" y="3607802"/>
            <a:ext cx="1354330" cy="1327775"/>
          </a:xfrm>
          <a:prstGeom prst="rect">
            <a:avLst/>
          </a:prstGeom>
        </p:spPr>
      </p:pic>
      <p:sp>
        <p:nvSpPr>
          <p:cNvPr id="39" name="Arrow: Right 38">
            <a:extLst>
              <a:ext uri="{FF2B5EF4-FFF2-40B4-BE49-F238E27FC236}">
                <a16:creationId xmlns:a16="http://schemas.microsoft.com/office/drawing/2014/main" id="{6B8AA5AA-E942-36D2-ABB8-F0522E2A4C59}"/>
              </a:ext>
            </a:extLst>
          </p:cNvPr>
          <p:cNvSpPr/>
          <p:nvPr/>
        </p:nvSpPr>
        <p:spPr>
          <a:xfrm rot="1319418">
            <a:off x="2361916" y="4028284"/>
            <a:ext cx="1579444" cy="27846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DF944789-4F14-B9D5-5BCB-1BF0EA68848F}"/>
              </a:ext>
            </a:extLst>
          </p:cNvPr>
          <p:cNvSpPr/>
          <p:nvPr/>
        </p:nvSpPr>
        <p:spPr>
          <a:xfrm rot="649995">
            <a:off x="8261883" y="5424809"/>
            <a:ext cx="1483270" cy="331529"/>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91840DC7-5FD2-0651-2D43-5EE039862545}"/>
              </a:ext>
            </a:extLst>
          </p:cNvPr>
          <p:cNvSpPr/>
          <p:nvPr/>
        </p:nvSpPr>
        <p:spPr>
          <a:xfrm>
            <a:off x="5640501" y="4880527"/>
            <a:ext cx="1278607" cy="246126"/>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Right 41">
            <a:extLst>
              <a:ext uri="{FF2B5EF4-FFF2-40B4-BE49-F238E27FC236}">
                <a16:creationId xmlns:a16="http://schemas.microsoft.com/office/drawing/2014/main" id="{8913A4DE-77E4-90EA-F8B6-521F1829873E}"/>
              </a:ext>
            </a:extLst>
          </p:cNvPr>
          <p:cNvSpPr/>
          <p:nvPr/>
        </p:nvSpPr>
        <p:spPr>
          <a:xfrm rot="20338541">
            <a:off x="8240962" y="4409003"/>
            <a:ext cx="1702559" cy="359192"/>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0BDDA-C707-CD8E-7DC2-9FE4C43977CE}"/>
              </a:ext>
            </a:extLst>
          </p:cNvPr>
          <p:cNvPicPr>
            <a:picLocks noChangeAspect="1"/>
          </p:cNvPicPr>
          <p:nvPr/>
        </p:nvPicPr>
        <p:blipFill>
          <a:blip r:embed="rId6"/>
          <a:stretch>
            <a:fillRect/>
          </a:stretch>
        </p:blipFill>
        <p:spPr>
          <a:xfrm>
            <a:off x="7042445" y="4256697"/>
            <a:ext cx="1095259" cy="1717004"/>
          </a:xfrm>
          <a:prstGeom prst="rect">
            <a:avLst/>
          </a:prstGeom>
        </p:spPr>
      </p:pic>
      <p:pic>
        <p:nvPicPr>
          <p:cNvPr id="43" name="Picture 42">
            <a:extLst>
              <a:ext uri="{FF2B5EF4-FFF2-40B4-BE49-F238E27FC236}">
                <a16:creationId xmlns:a16="http://schemas.microsoft.com/office/drawing/2014/main" id="{AAF68AB4-8DAB-E04E-AC1A-43AFA306CFDD}"/>
              </a:ext>
            </a:extLst>
          </p:cNvPr>
          <p:cNvPicPr>
            <a:picLocks noChangeAspect="1"/>
          </p:cNvPicPr>
          <p:nvPr/>
        </p:nvPicPr>
        <p:blipFill>
          <a:blip r:embed="rId7"/>
          <a:stretch>
            <a:fillRect/>
          </a:stretch>
        </p:blipFill>
        <p:spPr>
          <a:xfrm>
            <a:off x="7333192" y="4846173"/>
            <a:ext cx="551823" cy="257786"/>
          </a:xfrm>
          <a:prstGeom prst="rect">
            <a:avLst/>
          </a:prstGeom>
        </p:spPr>
      </p:pic>
      <p:pic>
        <p:nvPicPr>
          <p:cNvPr id="37" name="Picture 36">
            <a:extLst>
              <a:ext uri="{FF2B5EF4-FFF2-40B4-BE49-F238E27FC236}">
                <a16:creationId xmlns:a16="http://schemas.microsoft.com/office/drawing/2014/main" id="{687E4987-E808-7B0F-8D1A-0AD0B3F142E4}"/>
              </a:ext>
            </a:extLst>
          </p:cNvPr>
          <p:cNvPicPr>
            <a:picLocks noChangeAspect="1"/>
          </p:cNvPicPr>
          <p:nvPr/>
        </p:nvPicPr>
        <p:blipFill>
          <a:blip r:embed="rId8"/>
          <a:stretch>
            <a:fillRect/>
          </a:stretch>
        </p:blipFill>
        <p:spPr>
          <a:xfrm>
            <a:off x="9800859" y="5312508"/>
            <a:ext cx="2101068" cy="1427753"/>
          </a:xfrm>
          <a:prstGeom prst="rect">
            <a:avLst/>
          </a:prstGeom>
        </p:spPr>
      </p:pic>
      <p:pic>
        <p:nvPicPr>
          <p:cNvPr id="3" name="Picture 2">
            <a:extLst>
              <a:ext uri="{FF2B5EF4-FFF2-40B4-BE49-F238E27FC236}">
                <a16:creationId xmlns:a16="http://schemas.microsoft.com/office/drawing/2014/main" id="{69E46B6F-65BC-E10B-CB49-9D4A8BE577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0781" y="249557"/>
            <a:ext cx="2125982" cy="3188973"/>
          </a:xfrm>
          <a:prstGeom prst="rect">
            <a:avLst/>
          </a:prstGeom>
        </p:spPr>
      </p:pic>
      <p:sp>
        <p:nvSpPr>
          <p:cNvPr id="4" name="TextBox 3">
            <a:extLst>
              <a:ext uri="{FF2B5EF4-FFF2-40B4-BE49-F238E27FC236}">
                <a16:creationId xmlns:a16="http://schemas.microsoft.com/office/drawing/2014/main" id="{63452D9E-5FE0-3B49-662E-BA11D31E6226}"/>
              </a:ext>
            </a:extLst>
          </p:cNvPr>
          <p:cNvSpPr txBox="1"/>
          <p:nvPr/>
        </p:nvSpPr>
        <p:spPr>
          <a:xfrm>
            <a:off x="616611" y="1263051"/>
            <a:ext cx="10414246" cy="1938992"/>
          </a:xfrm>
          <a:prstGeom prst="rect">
            <a:avLst/>
          </a:prstGeom>
          <a:noFill/>
        </p:spPr>
        <p:txBody>
          <a:bodyPr wrap="square">
            <a:spAutoFit/>
          </a:bodyPr>
          <a:lstStyle/>
          <a:p>
            <a:pPr marL="342900" lvl="0" indent="-342900">
              <a:buClr>
                <a:srgbClr val="7030A0"/>
              </a:buClr>
              <a:buFont typeface="Arial" panose="020B0604020202020204" pitchFamily="34" charset="0"/>
              <a:buChar char="•"/>
            </a:pPr>
            <a:r>
              <a:rPr lang="en-US" sz="2400" b="1" dirty="0">
                <a:solidFill>
                  <a:srgbClr val="7030A0"/>
                </a:solidFill>
              </a:rPr>
              <a:t>Genex</a:t>
            </a:r>
            <a:r>
              <a:rPr lang="en-US" sz="2400" dirty="0"/>
              <a:t> has a privacy-first app </a:t>
            </a:r>
          </a:p>
          <a:p>
            <a:pPr marL="342900" indent="-342900">
              <a:buClr>
                <a:srgbClr val="7030A0"/>
              </a:buClr>
              <a:buFont typeface="Arial" panose="020B0604020202020204" pitchFamily="34" charset="0"/>
              <a:buChar char="•"/>
            </a:pPr>
            <a:r>
              <a:rPr lang="en-US" sz="2400" dirty="0"/>
              <a:t>That uses scientific research methods, and generative AI </a:t>
            </a:r>
          </a:p>
          <a:p>
            <a:pPr marL="342900" indent="-342900">
              <a:buClr>
                <a:srgbClr val="7030A0"/>
              </a:buClr>
              <a:buFont typeface="Arial" panose="020B0604020202020204" pitchFamily="34" charset="0"/>
              <a:buChar char="•"/>
            </a:pPr>
            <a:r>
              <a:rPr lang="en-US" sz="2400" dirty="0"/>
              <a:t>And for your specific child’s needs</a:t>
            </a:r>
          </a:p>
          <a:p>
            <a:pPr marL="342900" indent="-342900">
              <a:buClr>
                <a:srgbClr val="7030A0"/>
              </a:buClr>
              <a:buFont typeface="Arial" panose="020B0604020202020204" pitchFamily="34" charset="0"/>
              <a:buChar char="•"/>
            </a:pPr>
            <a:r>
              <a:rPr lang="en-US" sz="2400" dirty="0"/>
              <a:t>Builds clear, daily, bite-sized activities</a:t>
            </a:r>
          </a:p>
          <a:p>
            <a:pPr marL="342900" indent="-342900">
              <a:buClr>
                <a:srgbClr val="7030A0"/>
              </a:buClr>
              <a:buFont typeface="Arial" panose="020B0604020202020204" pitchFamily="34" charset="0"/>
              <a:buChar char="•"/>
            </a:pPr>
            <a:r>
              <a:rPr lang="en-US" sz="2400" dirty="0"/>
              <a:t>You can actually use it at home and at school</a:t>
            </a:r>
            <a:endParaRPr lang="en-US" dirty="0"/>
          </a:p>
        </p:txBody>
      </p:sp>
      <p:pic>
        <p:nvPicPr>
          <p:cNvPr id="11" name="Picture 10" descr="A colorful logo with lines and dots&#10;&#10;AI-generated content may be incorrect.">
            <a:extLst>
              <a:ext uri="{FF2B5EF4-FFF2-40B4-BE49-F238E27FC236}">
                <a16:creationId xmlns:a16="http://schemas.microsoft.com/office/drawing/2014/main" id="{87703536-671E-E7D3-95B8-27867FBBCD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33" y="4494464"/>
            <a:ext cx="1218990" cy="1218990"/>
          </a:xfrm>
          <a:prstGeom prst="rect">
            <a:avLst/>
          </a:prstGeom>
        </p:spPr>
      </p:pic>
      <p:sp>
        <p:nvSpPr>
          <p:cNvPr id="13" name="Arrow: Right 12">
            <a:extLst>
              <a:ext uri="{FF2B5EF4-FFF2-40B4-BE49-F238E27FC236}">
                <a16:creationId xmlns:a16="http://schemas.microsoft.com/office/drawing/2014/main" id="{999310C9-F83E-4F20-1BCD-AF68AF2861DF}"/>
              </a:ext>
            </a:extLst>
          </p:cNvPr>
          <p:cNvSpPr/>
          <p:nvPr/>
        </p:nvSpPr>
        <p:spPr>
          <a:xfrm>
            <a:off x="2392510" y="4877470"/>
            <a:ext cx="1352175" cy="24918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B6F84CEC-173C-7FB9-66F9-FCDFB89AB076}"/>
              </a:ext>
            </a:extLst>
          </p:cNvPr>
          <p:cNvSpPr/>
          <p:nvPr/>
        </p:nvSpPr>
        <p:spPr>
          <a:xfrm rot="19985131">
            <a:off x="2171358" y="5830511"/>
            <a:ext cx="1626386" cy="287389"/>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8E0D1D2-6DD1-51B1-8EA1-706997AF1B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414" y="5864258"/>
            <a:ext cx="973860" cy="973860"/>
          </a:xfrm>
          <a:prstGeom prst="rect">
            <a:avLst/>
          </a:prstGeom>
        </p:spPr>
      </p:pic>
    </p:spTree>
    <p:extLst>
      <p:ext uri="{BB962C8B-B14F-4D97-AF65-F5344CB8AC3E}">
        <p14:creationId xmlns:p14="http://schemas.microsoft.com/office/powerpoint/2010/main" val="219105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84F88F-E944-F803-F714-6C84859A91B1}"/>
              </a:ext>
            </a:extLst>
          </p:cNvPr>
          <p:cNvSpPr>
            <a:spLocks noGrp="1"/>
          </p:cNvSpPr>
          <p:nvPr>
            <p:ph idx="1"/>
          </p:nvPr>
        </p:nvSpPr>
        <p:spPr>
          <a:xfrm>
            <a:off x="583652" y="1354608"/>
            <a:ext cx="3450143" cy="4467637"/>
          </a:xfrm>
        </p:spPr>
        <p:txBody>
          <a:bodyPr>
            <a:normAutofit/>
          </a:bodyPr>
          <a:lstStyle/>
          <a:p>
            <a:pPr marL="0" indent="0">
              <a:buNone/>
            </a:pPr>
            <a:r>
              <a:rPr lang="en-US" sz="2200" dirty="0"/>
              <a:t>With:</a:t>
            </a:r>
          </a:p>
          <a:p>
            <a:r>
              <a:rPr lang="en-US" sz="2200" dirty="0"/>
              <a:t>Curated 5–10 minutes exercises</a:t>
            </a:r>
          </a:p>
          <a:p>
            <a:r>
              <a:rPr lang="en-US" sz="2200" dirty="0"/>
              <a:t>gentle reminders </a:t>
            </a:r>
          </a:p>
          <a:p>
            <a:r>
              <a:rPr lang="en-US" sz="2200" dirty="0"/>
              <a:t>progress tracking</a:t>
            </a:r>
          </a:p>
          <a:p>
            <a:r>
              <a:rPr lang="en-US" sz="2200" dirty="0"/>
              <a:t>community support </a:t>
            </a:r>
          </a:p>
          <a:p>
            <a:pPr marL="0" indent="0">
              <a:buNone/>
            </a:pPr>
            <a:endParaRPr lang="en-US" sz="2200" dirty="0"/>
          </a:p>
        </p:txBody>
      </p:sp>
      <p:sp>
        <p:nvSpPr>
          <p:cNvPr id="2" name="TextBox 1">
            <a:extLst>
              <a:ext uri="{FF2B5EF4-FFF2-40B4-BE49-F238E27FC236}">
                <a16:creationId xmlns:a16="http://schemas.microsoft.com/office/drawing/2014/main" id="{96383AF3-8E80-8EED-6F48-63BC08135247}"/>
              </a:ext>
            </a:extLst>
          </p:cNvPr>
          <p:cNvSpPr txBox="1"/>
          <p:nvPr/>
        </p:nvSpPr>
        <p:spPr>
          <a:xfrm>
            <a:off x="468860" y="446472"/>
            <a:ext cx="6096000" cy="707886"/>
          </a:xfrm>
          <a:prstGeom prst="rect">
            <a:avLst/>
          </a:prstGeom>
          <a:noFill/>
        </p:spPr>
        <p:txBody>
          <a:bodyPr wrap="square">
            <a:spAutoFit/>
          </a:bodyPr>
          <a:lstStyle/>
          <a:p>
            <a:r>
              <a:rPr lang="en-US" sz="4000" b="1" dirty="0">
                <a:solidFill>
                  <a:srgbClr val="7030A0"/>
                </a:solidFill>
              </a:rPr>
              <a:t>Genex – App</a:t>
            </a:r>
          </a:p>
        </p:txBody>
      </p:sp>
      <p:pic>
        <p:nvPicPr>
          <p:cNvPr id="5" name="Picture 4">
            <a:extLst>
              <a:ext uri="{FF2B5EF4-FFF2-40B4-BE49-F238E27FC236}">
                <a16:creationId xmlns:a16="http://schemas.microsoft.com/office/drawing/2014/main" id="{B2574BA5-32D6-59BF-5251-90A363B4CCD8}"/>
              </a:ext>
            </a:extLst>
          </p:cNvPr>
          <p:cNvPicPr>
            <a:picLocks noChangeAspect="1"/>
          </p:cNvPicPr>
          <p:nvPr/>
        </p:nvPicPr>
        <p:blipFill>
          <a:blip r:embed="rId5"/>
          <a:stretch>
            <a:fillRect/>
          </a:stretch>
        </p:blipFill>
        <p:spPr>
          <a:xfrm>
            <a:off x="10600892" y="239907"/>
            <a:ext cx="1364546" cy="637452"/>
          </a:xfrm>
          <a:prstGeom prst="rect">
            <a:avLst/>
          </a:prstGeom>
        </p:spPr>
      </p:pic>
      <p:pic>
        <p:nvPicPr>
          <p:cNvPr id="4" name="Genetics Care App — Mozilla Firefox 2025-10-09 09-13-57">
            <a:hlinkClick r:id="" action="ppaction://media"/>
            <a:extLst>
              <a:ext uri="{FF2B5EF4-FFF2-40B4-BE49-F238E27FC236}">
                <a16:creationId xmlns:a16="http://schemas.microsoft.com/office/drawing/2014/main" id="{C3EECC8A-DADD-BF1D-8DAC-8DB52C4CE39A}"/>
              </a:ext>
            </a:extLst>
          </p:cNvPr>
          <p:cNvPicPr>
            <a:picLocks noChangeAspect="1"/>
          </p:cNvPicPr>
          <p:nvPr>
            <a:videoFile r:link="rId1"/>
            <p:extLst>
              <p:ext uri="{DAA4B4D4-6D71-4841-9C94-3DE7FCFB9230}">
                <p14:media xmlns:p14="http://schemas.microsoft.com/office/powerpoint/2010/main" r:embed="rId2">
                  <p14:trim st="3570" end="3487.2"/>
                </p14:media>
              </p:ext>
            </p:extLst>
          </p:nvPr>
        </p:nvPicPr>
        <p:blipFill>
          <a:blip r:embed="rId6"/>
          <a:srcRect l="36072" t="13418" r="37618" b="-140"/>
          <a:stretch>
            <a:fillRect/>
          </a:stretch>
        </p:blipFill>
        <p:spPr>
          <a:xfrm>
            <a:off x="6824039" y="558633"/>
            <a:ext cx="3207658" cy="5617077"/>
          </a:xfrm>
          <a:prstGeom prst="rect">
            <a:avLst/>
          </a:prstGeom>
        </p:spPr>
      </p:pic>
    </p:spTree>
    <p:extLst>
      <p:ext uri="{BB962C8B-B14F-4D97-AF65-F5344CB8AC3E}">
        <p14:creationId xmlns:p14="http://schemas.microsoft.com/office/powerpoint/2010/main" val="35846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573</TotalTime>
  <Words>968</Words>
  <Application>Microsoft Office PowerPoint</Application>
  <PresentationFormat>Widescreen</PresentationFormat>
  <Paragraphs>112</Paragraphs>
  <Slides>15</Slides>
  <Notes>13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GeneX</vt:lpstr>
      <vt:lpstr>Typical guides fall short</vt:lpstr>
      <vt:lpstr>Typical guides fall short</vt:lpstr>
      <vt:lpstr>Typical guides fall short</vt:lpstr>
      <vt:lpstr>Diagnosis… then what? </vt:lpstr>
      <vt:lpstr>Diagnosis… then what? </vt:lpstr>
      <vt:lpstr>That’s why we build Genex </vt:lpstr>
      <vt:lpstr>PowerPoint Presentation</vt:lpstr>
      <vt:lpstr>PowerPoint Presentation</vt:lpstr>
      <vt:lpstr>PowerPoint Presentation</vt:lpstr>
      <vt:lpstr>PowerPoint Presentation</vt:lpstr>
      <vt:lpstr>PowerPoint Presentation</vt:lpstr>
      <vt:lpstr>Genex – Technology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Soltanizadeh</dc:creator>
  <cp:lastModifiedBy>Sara Soltanizadeh</cp:lastModifiedBy>
  <cp:revision>10</cp:revision>
  <dcterms:created xsi:type="dcterms:W3CDTF">2025-09-23T16:18:55Z</dcterms:created>
  <dcterms:modified xsi:type="dcterms:W3CDTF">2025-10-20T19:43:00Z</dcterms:modified>
</cp:coreProperties>
</file>